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257" r:id="rId3"/>
    <p:sldId id="259" r:id="rId4"/>
    <p:sldId id="271" r:id="rId5"/>
    <p:sldId id="262" r:id="rId6"/>
    <p:sldId id="263" r:id="rId7"/>
    <p:sldId id="266" r:id="rId8"/>
    <p:sldId id="268" r:id="rId9"/>
    <p:sldId id="269" r:id="rId10"/>
    <p:sldId id="270" r:id="rId11"/>
    <p:sldId id="258" r:id="rId12"/>
    <p:sldId id="273" r:id="rId13"/>
    <p:sldId id="275" r:id="rId14"/>
    <p:sldId id="276" r:id="rId15"/>
    <p:sldId id="277" r:id="rId16"/>
    <p:sldId id="278" r:id="rId17"/>
    <p:sldId id="260" r:id="rId18"/>
    <p:sldId id="274" r:id="rId19"/>
    <p:sldId id="267" r:id="rId20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4660"/>
  </p:normalViewPr>
  <p:slideViewPr>
    <p:cSldViewPr snapToGrid="0" showGuides="1">
      <p:cViewPr varScale="1">
        <p:scale>
          <a:sx n="75" d="100"/>
          <a:sy n="75" d="100"/>
        </p:scale>
        <p:origin x="90" y="96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5" Type="http://schemas.openxmlformats.org/officeDocument/2006/relationships/tableStyles" Target="tableStyles.xml"/><Relationship Id="rId24" Type="http://schemas.openxmlformats.org/officeDocument/2006/relationships/viewProps" Target="viewProps.xml"/><Relationship Id="rId23" Type="http://schemas.openxmlformats.org/officeDocument/2006/relationships/presProps" Target="presProps.xml"/><Relationship Id="rId22" Type="http://schemas.openxmlformats.org/officeDocument/2006/relationships/handoutMaster" Target="handoutMasters/handoutMaster1.xml"/><Relationship Id="rId21" Type="http://schemas.openxmlformats.org/officeDocument/2006/relationships/notesMaster" Target="notesMasters/notesMaster1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011_nidoshin8_202107041739"/>
          <p:cNvPicPr>
            <a:picLocks noChangeAspect="1"/>
          </p:cNvPicPr>
          <p:nvPr userDrawn="1"/>
        </p:nvPicPr>
        <p:blipFill>
          <a:blip r:embed="rId2">
            <a:lum bright="24000" contrast="-24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80604020202020204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8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80604020202020204" pitchFamily="34" charset="0"/>
                <a:ea typeface="SimSun" pitchFamily="2" charset="-122"/>
                <a:cs typeface="+mn-cs"/>
              </a:rPr>
            </a:fld>
            <a:endParaRPr lang="zh-CN" altLang="en-US" strike="noStrike" noProof="1">
              <a:latin typeface="Arial" panose="02080604020202020204" pitchFamily="34" charset="0"/>
            </a:endParaRPr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0573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38"/>
            <a:ext cx="105156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3"/>
            <a:ext cx="105156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376672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5728" y="1600200"/>
            <a:ext cx="5376672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80604020202020204" pitchFamily="34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80604020202020204" pitchFamily="34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80604020202020204" pitchFamily="34" charset="0"/>
                <a:ea typeface="SimSun" pitchFamily="2" charset="-122"/>
                <a:cs typeface="+mn-cs"/>
              </a:rPr>
            </a:fld>
            <a:endParaRPr lang="zh-CN" altLang="en-US" strike="noStrike" noProof="1">
              <a:latin typeface="Arial" panose="02080604020202020204" pitchFamily="34" charset="0"/>
            </a:endParaRPr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cxnSp>
        <p:nvCxnSpPr>
          <p:cNvPr id="8" name="直接连接符 7" hidden="1"/>
          <p:cNvCxnSpPr/>
          <p:nvPr userDrawn="1"/>
        </p:nvCxnSpPr>
        <p:spPr>
          <a:xfrm>
            <a:off x="742950" y="434340"/>
            <a:ext cx="0" cy="13912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100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Title 1025"/>
          <p:cNvSpPr/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lvl="0"/>
            <a:r>
              <a:t>Click to edit Master title style</a:t>
            </a:r>
          </a:p>
        </p:txBody>
      </p:sp>
      <p:sp>
        <p:nvSpPr>
          <p:cNvPr id="1027" name="Text Placeholder 1026"/>
          <p:cNvSpPr/>
          <p:nvPr>
            <p:ph type="body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1028" name="Date Placeholder 1027"/>
          <p:cNvSpPr/>
          <p:nvPr>
            <p:ph type="dt" sz="half" idx="2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z="1400"/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29" name="Footer Placeholder 1028"/>
          <p:cNvSpPr/>
          <p:nvPr>
            <p:ph type="ftr" sz="quarter" idx="3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ctr">
              <a:defRPr sz="1400"/>
            </a:lvl1pPr>
          </a:lstStyle>
          <a:p>
            <a:endParaRPr lang="zh-CN" altLang="en-US"/>
          </a:p>
        </p:txBody>
      </p:sp>
      <p:sp>
        <p:nvSpPr>
          <p:cNvPr id="1030" name="Slide Number Placeholder 1029"/>
          <p:cNvSpPr/>
          <p:nvPr>
            <p:ph type="sldNum" sz="quarter" idx="4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>
              <a:defRPr sz="1400"/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marL="0" lvl="0" indent="0" algn="ctr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3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8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80604020202020204" pitchFamily="34" charset="0"/>
        <a:buNone/>
        <a:defRPr b="0" i="0" u="none" kern="1200" baseline="0">
          <a:solidFill>
            <a:schemeClr val="tx1"/>
          </a:solidFill>
          <a:latin typeface="Arial" panose="02080604020202020204" pitchFamily="34" charset="0"/>
          <a:ea typeface="+mn-ea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80604020202020204" pitchFamily="34" charset="0"/>
        <a:buNone/>
        <a:defRPr b="0" i="0" u="none" kern="1200" baseline="0">
          <a:solidFill>
            <a:schemeClr val="tx1"/>
          </a:solidFill>
          <a:latin typeface="Arial" panose="02080604020202020204" pitchFamily="34" charset="0"/>
          <a:ea typeface="+mn-ea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80604020202020204" pitchFamily="34" charset="0"/>
        <a:buNone/>
        <a:defRPr b="0" i="0" u="none" kern="1200" baseline="0">
          <a:solidFill>
            <a:schemeClr val="tx1"/>
          </a:solidFill>
          <a:latin typeface="Arial" panose="02080604020202020204" pitchFamily="34" charset="0"/>
          <a:ea typeface="+mn-ea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80604020202020204" pitchFamily="34" charset="0"/>
        <a:buNone/>
        <a:defRPr b="0" i="0" u="none" kern="1200" baseline="0">
          <a:solidFill>
            <a:schemeClr val="tx1"/>
          </a:solidFill>
          <a:latin typeface="Arial" panose="02080604020202020204" pitchFamily="34" charset="0"/>
          <a:ea typeface="+mn-ea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80604020202020204" pitchFamily="34" charset="0"/>
        <a:buNone/>
        <a:defRPr b="0" i="0" u="none" kern="1200" baseline="0">
          <a:solidFill>
            <a:schemeClr val="tx1"/>
          </a:solidFill>
          <a:latin typeface="Arial" panose="02080604020202020204" pitchFamily="34" charset="0"/>
          <a:ea typeface="+mn-ea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80604020202020204" pitchFamily="34" charset="0"/>
        <a:buNone/>
        <a:defRPr b="0" i="0" u="none" kern="1200" baseline="0">
          <a:solidFill>
            <a:schemeClr val="tx1"/>
          </a:solidFill>
          <a:latin typeface="Arial" panose="02080604020202020204" pitchFamily="34" charset="0"/>
          <a:ea typeface="+mn-ea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80604020202020204" pitchFamily="34" charset="0"/>
        <a:buNone/>
        <a:defRPr b="0" i="0" u="none" kern="1200" baseline="0">
          <a:solidFill>
            <a:schemeClr val="tx1"/>
          </a:solidFill>
          <a:latin typeface="Arial" panose="02080604020202020204" pitchFamily="34" charset="0"/>
          <a:ea typeface="+mn-ea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80604020202020204" pitchFamily="34" charset="0"/>
        <a:buNone/>
        <a:defRPr b="0" i="0" u="none" kern="1200" baseline="0">
          <a:solidFill>
            <a:schemeClr val="tx1"/>
          </a:solidFill>
          <a:latin typeface="Arial" panose="02080604020202020204" pitchFamily="34" charset="0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p>
            <a:r>
              <a:rPr lang="en-US" altLang="zh-CN">
                <a:ea typeface="SimSun" charset="0"/>
              </a:rPr>
              <a:t>C++ </a:t>
            </a:r>
            <a:r>
              <a:rPr lang="zh-CN" altLang="en-US">
                <a:ea typeface="SimSun" charset="0"/>
              </a:rPr>
              <a:t>系列课：</a:t>
            </a:r>
            <a:r>
              <a:rPr lang="zh-CN">
                <a:ea typeface="SimSun" charset="0"/>
              </a:rPr>
              <a:t>字符与字符串</a:t>
            </a:r>
            <a:endParaRPr lang="zh-CN" sz="4800">
              <a:ea typeface="SimSun" charset="0"/>
              <a:sym typeface="+mn-ea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p>
            <a:pPr algn="ctr"/>
            <a:r>
              <a:rPr lang="en-US"/>
              <a:t>by </a:t>
            </a:r>
            <a:r>
              <a:rPr lang="zh-CN" altLang="en-US"/>
              <a:t>小彭老师（</a:t>
            </a:r>
            <a:r>
              <a:rPr lang="en-US" altLang="zh-CN"/>
              <a:t>@archibate</a:t>
            </a:r>
            <a:r>
              <a:rPr lang="zh-CN" altLang="en-US"/>
              <a:t>）</a:t>
            </a:r>
            <a:endParaRPr lang="en-US" altLang="zh-CN"/>
          </a:p>
          <a:p>
            <a:pPr algn="ctr"/>
            <a:r>
              <a:rPr lang="zh-CN" altLang="en-US"/>
              <a:t>课件</a:t>
            </a:r>
            <a:r>
              <a:rPr lang="en-US" altLang="zh-CN"/>
              <a:t>&amp;</a:t>
            </a:r>
            <a:r>
              <a:rPr lang="zh-CN" altLang="en-US"/>
              <a:t>代码：</a:t>
            </a:r>
            <a:r>
              <a:rPr lang="en-US" altLang="zh-CN"/>
              <a:t>https://github.com/parallel101/course</a:t>
            </a:r>
            <a:endParaRPr lang="en-US" altLang="zh-CN"/>
          </a:p>
          <a:p>
            <a:pPr algn="ctr"/>
            <a:r>
              <a:rPr lang="zh-CN" altLang="en-US"/>
              <a:t>上期回顾：https://www.bilibili.com/video/BV1m34y157wb</a:t>
            </a:r>
            <a:endParaRPr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ea typeface="SimSun" charset="0"/>
                <a:sym typeface="+mn-ea"/>
              </a:rPr>
              <a:t>C </a:t>
            </a:r>
            <a:r>
              <a:rPr lang="zh-CN" altLang="en-US">
                <a:ea typeface="SimSun" charset="0"/>
                <a:sym typeface="+mn-ea"/>
              </a:rPr>
              <a:t>语言中的</a:t>
            </a:r>
            <a:r>
              <a:rPr lang="zh-CN" altLang="en-US">
                <a:ea typeface="SimSun" charset="0"/>
              </a:rPr>
              <a:t>字符类型</a:t>
            </a:r>
            <a:r>
              <a:rPr lang="en-US" altLang="zh-CN">
                <a:ea typeface="SimSun" charset="0"/>
              </a:rPr>
              <a:t> char</a:t>
            </a:r>
            <a:endParaRPr lang="en-US" altLang="zh-CN">
              <a:ea typeface="SimSun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 sz="2400">
                <a:ea typeface="SimSun" charset="0"/>
              </a:rPr>
              <a:t>char c = </a:t>
            </a:r>
            <a:r>
              <a:rPr lang="en-US" altLang="zh-CN" sz="2400">
                <a:solidFill>
                  <a:srgbClr val="00B050"/>
                </a:solidFill>
                <a:ea typeface="SimSun" charset="0"/>
              </a:rPr>
              <a:t>‘a’</a:t>
            </a:r>
            <a:r>
              <a:rPr lang="en-US" altLang="zh-CN" sz="2400">
                <a:ea typeface="SimSun" charset="0"/>
              </a:rPr>
              <a:t>;</a:t>
            </a:r>
            <a:endParaRPr lang="en-US" altLang="zh-CN" sz="2400">
              <a:ea typeface="SimSun" charset="0"/>
            </a:endParaRPr>
          </a:p>
          <a:p>
            <a:r>
              <a:rPr lang="en-US" altLang="zh-CN" sz="2400">
                <a:ea typeface="SimSun" charset="0"/>
              </a:rPr>
              <a:t>assert(c == </a:t>
            </a:r>
            <a:r>
              <a:rPr lang="en-US" altLang="zh-CN" sz="2400">
                <a:solidFill>
                  <a:srgbClr val="0070C0"/>
                </a:solidFill>
                <a:ea typeface="SimSun" charset="0"/>
              </a:rPr>
              <a:t>97</a:t>
            </a:r>
            <a:r>
              <a:rPr lang="en-US" altLang="zh-CN" sz="2400">
                <a:ea typeface="SimSun" charset="0"/>
              </a:rPr>
              <a:t>);</a:t>
            </a:r>
            <a:endParaRPr lang="en-US" altLang="zh-CN" sz="2400">
              <a:ea typeface="SimSun" charset="0"/>
            </a:endParaRPr>
          </a:p>
          <a:p>
            <a:r>
              <a:rPr lang="en-US" altLang="zh-CN" sz="2400">
                <a:ea typeface="SimSun" charset="0"/>
              </a:rPr>
              <a:t>c = c + </a:t>
            </a:r>
            <a:r>
              <a:rPr lang="en-US" altLang="zh-CN" sz="2400">
                <a:solidFill>
                  <a:srgbClr val="0070C0"/>
                </a:solidFill>
                <a:ea typeface="SimSun" charset="0"/>
              </a:rPr>
              <a:t>1</a:t>
            </a:r>
            <a:r>
              <a:rPr lang="en-US" altLang="zh-CN" sz="2400">
                <a:ea typeface="SimSun" charset="0"/>
              </a:rPr>
              <a:t>;</a:t>
            </a:r>
            <a:endParaRPr lang="en-US" altLang="zh-CN" sz="2400">
              <a:ea typeface="SimSun" charset="0"/>
            </a:endParaRPr>
          </a:p>
          <a:p>
            <a:r>
              <a:rPr lang="en-US" altLang="zh-CN" sz="2400">
                <a:ea typeface="SimSun" charset="0"/>
              </a:rPr>
              <a:t>assert(c == </a:t>
            </a:r>
            <a:r>
              <a:rPr lang="en-US" altLang="zh-CN" sz="2400">
                <a:solidFill>
                  <a:srgbClr val="00B050"/>
                </a:solidFill>
                <a:ea typeface="SimSun" charset="0"/>
              </a:rPr>
              <a:t>‘b’</a:t>
            </a:r>
            <a:r>
              <a:rPr lang="en-US" altLang="zh-CN" sz="2400">
                <a:ea typeface="SimSun" charset="0"/>
              </a:rPr>
              <a:t>);</a:t>
            </a:r>
            <a:endParaRPr lang="en-US" altLang="zh-CN" sz="2400">
              <a:ea typeface="SimSun" charset="0"/>
            </a:endParaRPr>
          </a:p>
          <a:p>
            <a:r>
              <a:rPr lang="en-US" altLang="zh-CN" sz="2400">
                <a:ea typeface="SimSun" charset="0"/>
              </a:rPr>
              <a:t>C</a:t>
            </a:r>
            <a:r>
              <a:rPr lang="zh-CN" altLang="en-US" sz="2400">
                <a:ea typeface="SimSun" charset="0"/>
              </a:rPr>
              <a:t>语言中规定字符类型为</a:t>
            </a:r>
            <a:r>
              <a:rPr lang="en-US" altLang="zh-CN" sz="2400">
                <a:ea typeface="SimSun" charset="0"/>
              </a:rPr>
              <a:t> char </a:t>
            </a:r>
            <a:r>
              <a:rPr lang="zh-CN" altLang="en-US" sz="2400">
                <a:ea typeface="SimSun" charset="0"/>
              </a:rPr>
              <a:t>类型，是个</a:t>
            </a:r>
            <a:r>
              <a:rPr lang="en-US" altLang="zh-CN" sz="2400">
                <a:ea typeface="SimSun" charset="0"/>
              </a:rPr>
              <a:t> 8 </a:t>
            </a:r>
            <a:r>
              <a:rPr lang="zh-CN" altLang="en-US" sz="2400">
                <a:ea typeface="SimSun" charset="0"/>
              </a:rPr>
              <a:t>位整数。</a:t>
            </a:r>
            <a:endParaRPr lang="zh-CN" altLang="en-US" sz="2400">
              <a:ea typeface="SimSun" charset="0"/>
            </a:endParaRPr>
          </a:p>
          <a:p>
            <a:r>
              <a:rPr lang="zh-CN" altLang="en-US" sz="2400">
                <a:ea typeface="SimSun" charset="0"/>
              </a:rPr>
              <a:t>这是因为</a:t>
            </a:r>
            <a:r>
              <a:rPr lang="en-US" altLang="zh-CN" sz="2400">
                <a:ea typeface="SimSun" charset="0"/>
              </a:rPr>
              <a:t> ASCII </a:t>
            </a:r>
            <a:r>
              <a:rPr lang="zh-CN" altLang="en-US" sz="2400">
                <a:ea typeface="SimSun" charset="0"/>
              </a:rPr>
              <a:t>码只有</a:t>
            </a:r>
            <a:r>
              <a:rPr lang="en-US" altLang="zh-CN" sz="2400">
                <a:ea typeface="SimSun" charset="0"/>
              </a:rPr>
              <a:t> 0~127 </a:t>
            </a:r>
            <a:r>
              <a:rPr lang="zh-CN" altLang="en-US" sz="2400">
                <a:ea typeface="SimSun" charset="0"/>
              </a:rPr>
              <a:t>这些整数，而</a:t>
            </a:r>
            <a:r>
              <a:rPr lang="en-US" altLang="zh-CN" sz="2400">
                <a:ea typeface="SimSun" charset="0"/>
              </a:rPr>
              <a:t> 8 </a:t>
            </a:r>
            <a:r>
              <a:rPr lang="zh-CN" altLang="en-US" sz="2400">
                <a:ea typeface="SimSun" charset="0"/>
              </a:rPr>
              <a:t>位整数的表示范围是</a:t>
            </a:r>
            <a:r>
              <a:rPr lang="en-US" altLang="zh-CN" sz="2400">
                <a:ea typeface="SimSun" charset="0"/>
              </a:rPr>
              <a:t> 2^8 </a:t>
            </a:r>
            <a:r>
              <a:rPr lang="zh-CN" altLang="en-US" sz="2400">
                <a:ea typeface="SimSun" charset="0"/>
              </a:rPr>
              <a:t>也就是</a:t>
            </a:r>
            <a:r>
              <a:rPr lang="en-US" altLang="zh-CN" sz="2400">
                <a:ea typeface="SimSun" charset="0"/>
              </a:rPr>
              <a:t> 0~255</a:t>
            </a:r>
            <a:r>
              <a:rPr lang="zh-CN" altLang="en-US" sz="2400">
                <a:ea typeface="SimSun" charset="0"/>
              </a:rPr>
              <a:t>，足以表示所有</a:t>
            </a:r>
            <a:r>
              <a:rPr lang="en-US" altLang="zh-CN" sz="2400">
                <a:ea typeface="SimSun" charset="0"/>
              </a:rPr>
              <a:t> ASCII </a:t>
            </a:r>
            <a:r>
              <a:rPr lang="zh-CN" altLang="en-US" sz="2400">
                <a:ea typeface="SimSun" charset="0"/>
              </a:rPr>
              <a:t>字符了（多余的部分实际上被用于表示中文）。</a:t>
            </a:r>
            <a:endParaRPr lang="zh-CN" altLang="en-US" sz="2400">
              <a:ea typeface="SimSun" charset="0"/>
            </a:endParaRPr>
          </a:p>
          <a:p>
            <a:r>
              <a:rPr lang="en-US" altLang="zh-CN" sz="2400">
                <a:ea typeface="SimSun" charset="0"/>
              </a:rPr>
              <a:t>char </a:t>
            </a:r>
            <a:r>
              <a:rPr lang="zh-CN" altLang="en-US" sz="2400">
                <a:ea typeface="SimSun" charset="0"/>
              </a:rPr>
              <a:t>和整数无异，例如</a:t>
            </a:r>
            <a:r>
              <a:rPr lang="en-US" altLang="zh-CN" sz="2400">
                <a:ea typeface="SimSun" charset="0"/>
              </a:rPr>
              <a:t> </a:t>
            </a:r>
            <a:r>
              <a:rPr lang="en-US" altLang="zh-CN" sz="2400">
                <a:solidFill>
                  <a:srgbClr val="00B050"/>
                </a:solidFill>
                <a:ea typeface="SimSun" charset="0"/>
              </a:rPr>
              <a:t>‘a’ </a:t>
            </a:r>
            <a:r>
              <a:rPr lang="zh-CN" altLang="en-US" sz="2400">
                <a:ea typeface="SimSun" charset="0"/>
              </a:rPr>
              <a:t>实际上会被编译器翻译成他对应的</a:t>
            </a:r>
            <a:r>
              <a:rPr lang="en-US" altLang="zh-CN" sz="2400">
                <a:ea typeface="SimSun" charset="0"/>
              </a:rPr>
              <a:t> ASCII </a:t>
            </a:r>
            <a:r>
              <a:rPr lang="zh-CN" altLang="en-US" sz="2400">
                <a:ea typeface="SimSun" charset="0"/>
              </a:rPr>
              <a:t>码：</a:t>
            </a:r>
            <a:r>
              <a:rPr lang="en-US" altLang="zh-CN" sz="2400">
                <a:solidFill>
                  <a:srgbClr val="0070C0"/>
                </a:solidFill>
                <a:ea typeface="SimSun" charset="0"/>
              </a:rPr>
              <a:t>97</a:t>
            </a:r>
            <a:r>
              <a:rPr lang="zh-CN" altLang="en-US" sz="2400">
                <a:ea typeface="SimSun" charset="0"/>
              </a:rPr>
              <a:t>。写</a:t>
            </a:r>
            <a:r>
              <a:rPr lang="en-US" altLang="zh-CN" sz="2400">
                <a:ea typeface="SimSun" charset="0"/>
              </a:rPr>
              <a:t> </a:t>
            </a:r>
            <a:r>
              <a:rPr lang="en-US" altLang="zh-CN" sz="2400">
                <a:solidFill>
                  <a:srgbClr val="00B050"/>
                </a:solidFill>
                <a:ea typeface="SimSun" charset="0"/>
              </a:rPr>
              <a:t>‘a’</a:t>
            </a:r>
            <a:r>
              <a:rPr lang="en-US" altLang="zh-CN" sz="2400">
                <a:ea typeface="SimSun" charset="0"/>
              </a:rPr>
              <a:t> </a:t>
            </a:r>
            <a:r>
              <a:rPr lang="zh-CN" altLang="en-US" sz="2400">
                <a:ea typeface="SimSun" charset="0"/>
              </a:rPr>
              <a:t>和写</a:t>
            </a:r>
            <a:r>
              <a:rPr lang="en-US" altLang="zh-CN" sz="2400">
                <a:ea typeface="SimSun" charset="0"/>
              </a:rPr>
              <a:t> </a:t>
            </a:r>
            <a:r>
              <a:rPr lang="en-US" altLang="zh-CN" sz="2400">
                <a:solidFill>
                  <a:srgbClr val="0070C0"/>
                </a:solidFill>
                <a:ea typeface="SimSun" charset="0"/>
              </a:rPr>
              <a:t>(char)97</a:t>
            </a:r>
            <a:r>
              <a:rPr lang="en-US" altLang="zh-CN" sz="2400">
                <a:ea typeface="SimSun" charset="0"/>
              </a:rPr>
              <a:t> </a:t>
            </a:r>
            <a:r>
              <a:rPr lang="zh-CN" altLang="en-US" sz="2400">
                <a:ea typeface="SimSun" charset="0"/>
              </a:rPr>
              <a:t>是完全一样的，方便阅读的语法糖而已。</a:t>
            </a:r>
            <a:endParaRPr lang="zh-CN" altLang="en-US" sz="2400">
              <a:ea typeface="SimSun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ea typeface="SimSun" charset="0"/>
                <a:sym typeface="+mn-ea"/>
              </a:rPr>
              <a:t>“</a:t>
            </a:r>
            <a:r>
              <a:rPr lang="en-US"/>
              <a:t>char </a:t>
            </a:r>
            <a:r>
              <a:rPr lang="zh-CN" altLang="en-US">
                <a:ea typeface="SimSun" charset="0"/>
              </a:rPr>
              <a:t>即整数”思想应用举例</a:t>
            </a:r>
            <a:endParaRPr lang="zh-CN" altLang="en-US">
              <a:ea typeface="SimSun" charset="0"/>
            </a:endParaRPr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218815" y="1600200"/>
            <a:ext cx="5753100" cy="452628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ea typeface="SimSun" charset="0"/>
                <a:sym typeface="+mn-ea"/>
              </a:rPr>
              <a:t>“</a:t>
            </a:r>
            <a:r>
              <a:rPr lang="en-US"/>
              <a:t>char </a:t>
            </a:r>
            <a:r>
              <a:rPr lang="zh-CN" altLang="en-US">
                <a:ea typeface="SimSun" charset="0"/>
              </a:rPr>
              <a:t>即整数”思想应用举例</a:t>
            </a:r>
            <a:endParaRPr lang="zh-CN" altLang="en-US">
              <a:ea typeface="SimSun" charset="0"/>
            </a:endParaRPr>
          </a:p>
        </p:txBody>
      </p:sp>
      <p:pic>
        <p:nvPicPr>
          <p:cNvPr id="7" name="Content Placeholder 6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228340" y="1600200"/>
            <a:ext cx="5734685" cy="452628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ea typeface="SimSun" charset="0"/>
                <a:sym typeface="+mn-ea"/>
              </a:rPr>
              <a:t>C </a:t>
            </a:r>
            <a:r>
              <a:rPr lang="zh-CN" altLang="en-US">
                <a:ea typeface="SimSun" charset="0"/>
                <a:sym typeface="+mn-ea"/>
              </a:rPr>
              <a:t>语言帮手函数</a:t>
            </a:r>
            <a:endParaRPr lang="en-US" altLang="zh-CN">
              <a:ea typeface="SimSun" charset="0"/>
              <a:sym typeface="+mn-ea"/>
            </a:endParaRPr>
          </a:p>
        </p:txBody>
      </p:sp>
      <p:pic>
        <p:nvPicPr>
          <p:cNvPr id="6" name="Content Placeholder 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418205" y="1600200"/>
            <a:ext cx="5354955" cy="452628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ea typeface="SimSun" charset="0"/>
              </a:rPr>
              <a:t>帮手函数大全</a:t>
            </a:r>
            <a:endParaRPr lang="zh-CN" altLang="en-US">
              <a:ea typeface="SimSu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sz="2400"/>
              <a:t>isupper(c) </a:t>
            </a:r>
            <a:r>
              <a:rPr lang="zh-CN" altLang="en-US" sz="2400">
                <a:ea typeface="SimSun" charset="0"/>
              </a:rPr>
              <a:t>判断是否为大写字母</a:t>
            </a:r>
            <a:r>
              <a:rPr lang="zh-CN" altLang="en-US" sz="2400">
                <a:ea typeface="SimSun" charset="0"/>
                <a:sym typeface="+mn-ea"/>
              </a:rPr>
              <a:t>（</a:t>
            </a:r>
            <a:r>
              <a:rPr lang="en-US" altLang="zh-CN" sz="2400">
                <a:ea typeface="SimSun" charset="0"/>
                <a:sym typeface="+mn-ea"/>
              </a:rPr>
              <a:t>‘A’ &lt;= c &amp;&amp; c &lt;= ‘Z’</a:t>
            </a:r>
            <a:r>
              <a:rPr lang="zh-CN" altLang="en-US" sz="2400">
                <a:ea typeface="SimSun" charset="0"/>
                <a:sym typeface="+mn-ea"/>
              </a:rPr>
              <a:t>）</a:t>
            </a:r>
            <a:r>
              <a:rPr lang="zh-CN" altLang="en-US" sz="2400">
                <a:ea typeface="SimSun" charset="0"/>
              </a:rPr>
              <a:t>。</a:t>
            </a:r>
            <a:endParaRPr lang="zh-CN" altLang="en-US" sz="2400">
              <a:ea typeface="SimSun" charset="0"/>
            </a:endParaRPr>
          </a:p>
          <a:p>
            <a:r>
              <a:rPr lang="en-US" sz="2400">
                <a:sym typeface="+mn-ea"/>
              </a:rPr>
              <a:t>islower(c) </a:t>
            </a:r>
            <a:r>
              <a:rPr lang="zh-CN" altLang="en-US" sz="2400">
                <a:ea typeface="SimSun" charset="0"/>
                <a:sym typeface="+mn-ea"/>
              </a:rPr>
              <a:t>判断是否为小写字母（</a:t>
            </a:r>
            <a:r>
              <a:rPr lang="en-US" altLang="zh-CN" sz="2400">
                <a:ea typeface="SimSun" charset="0"/>
                <a:sym typeface="+mn-ea"/>
              </a:rPr>
              <a:t>‘a’ &lt;= c &amp;&amp; c &lt;= ‘z’</a:t>
            </a:r>
            <a:r>
              <a:rPr lang="zh-CN" altLang="en-US" sz="2400">
                <a:ea typeface="SimSun" charset="0"/>
                <a:sym typeface="+mn-ea"/>
              </a:rPr>
              <a:t>）。</a:t>
            </a:r>
            <a:endParaRPr lang="zh-CN" altLang="en-US" sz="2400">
              <a:ea typeface="SimSun" charset="0"/>
              <a:sym typeface="+mn-ea"/>
            </a:endParaRPr>
          </a:p>
          <a:p>
            <a:r>
              <a:rPr lang="en-US" sz="2400">
                <a:sym typeface="+mn-ea"/>
              </a:rPr>
              <a:t>isalpha(c) </a:t>
            </a:r>
            <a:r>
              <a:rPr lang="zh-CN" altLang="en-US" sz="2400">
                <a:ea typeface="SimSun" charset="0"/>
                <a:sym typeface="+mn-ea"/>
              </a:rPr>
              <a:t>判断是否为字母（包括大写和小写）。</a:t>
            </a:r>
            <a:endParaRPr lang="zh-CN" altLang="en-US" sz="2400">
              <a:ea typeface="SimSun" charset="0"/>
              <a:sym typeface="+mn-ea"/>
            </a:endParaRPr>
          </a:p>
          <a:p>
            <a:r>
              <a:rPr lang="en-US" sz="2400">
                <a:sym typeface="+mn-ea"/>
              </a:rPr>
              <a:t>isdigit(c) </a:t>
            </a:r>
            <a:r>
              <a:rPr lang="zh-CN" altLang="en-US" sz="2400">
                <a:ea typeface="SimSun" charset="0"/>
                <a:sym typeface="+mn-ea"/>
              </a:rPr>
              <a:t>判断是否为数字</a:t>
            </a:r>
            <a:r>
              <a:rPr lang="zh-CN" altLang="en-US" sz="2400">
                <a:ea typeface="SimSun" charset="0"/>
                <a:sym typeface="+mn-ea"/>
              </a:rPr>
              <a:t>（</a:t>
            </a:r>
            <a:r>
              <a:rPr lang="en-US" altLang="zh-CN" sz="2400">
                <a:ea typeface="SimSun" charset="0"/>
                <a:sym typeface="+mn-ea"/>
              </a:rPr>
              <a:t>‘0’ &lt;= c &amp;&amp; c &lt;= ‘9’</a:t>
            </a:r>
            <a:r>
              <a:rPr lang="zh-CN" altLang="en-US" sz="2400">
                <a:ea typeface="SimSun" charset="0"/>
                <a:sym typeface="+mn-ea"/>
              </a:rPr>
              <a:t>）</a:t>
            </a:r>
            <a:r>
              <a:rPr lang="zh-CN" altLang="en-US" sz="2400">
                <a:ea typeface="SimSun" charset="0"/>
                <a:sym typeface="+mn-ea"/>
              </a:rPr>
              <a:t>。</a:t>
            </a:r>
            <a:endParaRPr lang="zh-CN" altLang="en-US" sz="2400">
              <a:ea typeface="SimSun" charset="0"/>
              <a:sym typeface="+mn-ea"/>
            </a:endParaRPr>
          </a:p>
          <a:p>
            <a:r>
              <a:rPr lang="en-US" sz="2400">
                <a:sym typeface="+mn-ea"/>
              </a:rPr>
              <a:t>isalnum(c) </a:t>
            </a:r>
            <a:r>
              <a:rPr lang="zh-CN" altLang="en-US" sz="2400">
                <a:ea typeface="SimSun" charset="0"/>
                <a:sym typeface="+mn-ea"/>
              </a:rPr>
              <a:t>判断是否为字母或数字（包括字母和数字）。</a:t>
            </a:r>
            <a:endParaRPr lang="zh-CN" altLang="en-US" sz="2400">
              <a:ea typeface="SimSun" charset="0"/>
              <a:sym typeface="+mn-ea"/>
            </a:endParaRPr>
          </a:p>
          <a:p>
            <a:r>
              <a:rPr lang="en-US" sz="2400">
                <a:sym typeface="+mn-ea"/>
              </a:rPr>
              <a:t>isxdigit(c) </a:t>
            </a:r>
            <a:r>
              <a:rPr lang="zh-CN" altLang="en-US" sz="2400">
                <a:ea typeface="SimSun" charset="0"/>
                <a:sym typeface="+mn-ea"/>
              </a:rPr>
              <a:t>判断是否为十六进制数字（</a:t>
            </a:r>
            <a:r>
              <a:rPr lang="en-US" altLang="zh-CN" sz="2400">
                <a:ea typeface="SimSun" charset="0"/>
                <a:sym typeface="+mn-ea"/>
              </a:rPr>
              <a:t>0~9 </a:t>
            </a:r>
            <a:r>
              <a:rPr lang="zh-CN" altLang="en-US" sz="2400">
                <a:ea typeface="SimSun" charset="0"/>
                <a:sym typeface="+mn-ea"/>
              </a:rPr>
              <a:t>或</a:t>
            </a:r>
            <a:r>
              <a:rPr lang="en-US" altLang="zh-CN" sz="2400">
                <a:ea typeface="SimSun" charset="0"/>
                <a:sym typeface="+mn-ea"/>
              </a:rPr>
              <a:t> a-f </a:t>
            </a:r>
            <a:r>
              <a:rPr lang="zh-CN" altLang="en-US" sz="2400">
                <a:ea typeface="SimSun" charset="0"/>
                <a:sym typeface="+mn-ea"/>
              </a:rPr>
              <a:t>或</a:t>
            </a:r>
            <a:r>
              <a:rPr lang="en-US" altLang="zh-CN" sz="2400">
                <a:ea typeface="SimSun" charset="0"/>
                <a:sym typeface="+mn-ea"/>
              </a:rPr>
              <a:t> A-F</a:t>
            </a:r>
            <a:r>
              <a:rPr lang="zh-CN" altLang="en-US" sz="2400">
                <a:ea typeface="SimSun" charset="0"/>
                <a:sym typeface="+mn-ea"/>
              </a:rPr>
              <a:t>）。</a:t>
            </a:r>
            <a:endParaRPr lang="zh-CN" altLang="en-US" sz="2400">
              <a:ea typeface="SimSun" charset="0"/>
              <a:sym typeface="+mn-ea"/>
            </a:endParaRPr>
          </a:p>
          <a:p>
            <a:r>
              <a:rPr lang="en-US" sz="2400">
                <a:sym typeface="+mn-ea"/>
              </a:rPr>
              <a:t>isspace(c) </a:t>
            </a:r>
            <a:r>
              <a:rPr lang="zh-CN" altLang="en-US" sz="2400">
                <a:ea typeface="SimSun" charset="0"/>
                <a:sym typeface="+mn-ea"/>
              </a:rPr>
              <a:t>判断是否为等价于空格的字符（</a:t>
            </a:r>
            <a:r>
              <a:rPr lang="en-US" altLang="zh-CN" sz="2400">
                <a:ea typeface="SimSun" charset="0"/>
                <a:sym typeface="+mn-ea"/>
              </a:rPr>
              <a:t>‘ ’ </a:t>
            </a:r>
            <a:r>
              <a:rPr lang="zh-CN" altLang="en-US" sz="2400">
                <a:ea typeface="SimSun" charset="0"/>
                <a:sym typeface="+mn-ea"/>
              </a:rPr>
              <a:t>或</a:t>
            </a:r>
            <a:r>
              <a:rPr lang="en-US" altLang="zh-CN" sz="2400">
                <a:ea typeface="SimSun" charset="0"/>
                <a:sym typeface="+mn-ea"/>
              </a:rPr>
              <a:t> ‘\t’ </a:t>
            </a:r>
            <a:r>
              <a:rPr lang="zh-CN" altLang="en-US" sz="2400">
                <a:ea typeface="SimSun" charset="0"/>
                <a:sym typeface="+mn-ea"/>
              </a:rPr>
              <a:t>或</a:t>
            </a:r>
            <a:r>
              <a:rPr lang="en-US" altLang="zh-CN" sz="2400">
                <a:ea typeface="SimSun" charset="0"/>
                <a:sym typeface="+mn-ea"/>
              </a:rPr>
              <a:t> ‘\n’ </a:t>
            </a:r>
            <a:r>
              <a:rPr lang="zh-CN" altLang="en-US" sz="2400">
                <a:ea typeface="SimSun" charset="0"/>
                <a:sym typeface="+mn-ea"/>
              </a:rPr>
              <a:t>或</a:t>
            </a:r>
            <a:r>
              <a:rPr lang="en-US" altLang="zh-CN" sz="2400">
                <a:ea typeface="SimSun" charset="0"/>
                <a:sym typeface="+mn-ea"/>
              </a:rPr>
              <a:t> ‘\v’ </a:t>
            </a:r>
            <a:r>
              <a:rPr lang="zh-CN" altLang="en-US" sz="2400">
                <a:ea typeface="SimSun" charset="0"/>
                <a:sym typeface="+mn-ea"/>
              </a:rPr>
              <a:t>或</a:t>
            </a:r>
            <a:r>
              <a:rPr lang="en-US" altLang="zh-CN" sz="2400">
                <a:ea typeface="SimSun" charset="0"/>
                <a:sym typeface="+mn-ea"/>
              </a:rPr>
              <a:t> ‘\r’</a:t>
            </a:r>
            <a:r>
              <a:rPr lang="zh-CN" altLang="en-US" sz="2400">
                <a:ea typeface="SimSun" charset="0"/>
                <a:sym typeface="+mn-ea"/>
              </a:rPr>
              <a:t>）。</a:t>
            </a:r>
            <a:endParaRPr lang="zh-CN" altLang="en-US" sz="2400">
              <a:ea typeface="SimSun" charset="0"/>
              <a:sym typeface="+mn-ea"/>
            </a:endParaRPr>
          </a:p>
          <a:p>
            <a:r>
              <a:rPr lang="en-US" altLang="zh-CN" sz="2400">
                <a:ea typeface="SimSun" charset="0"/>
                <a:sym typeface="+mn-ea"/>
              </a:rPr>
              <a:t>iscntrl(c) </a:t>
            </a:r>
            <a:r>
              <a:rPr lang="zh-CN" altLang="en-US" sz="2400">
                <a:ea typeface="SimSun" charset="0"/>
                <a:sym typeface="+mn-ea"/>
              </a:rPr>
              <a:t>判断是否为控制字符（</a:t>
            </a:r>
            <a:r>
              <a:rPr lang="en-US" altLang="zh-CN" sz="2400">
                <a:ea typeface="SimSun" charset="0"/>
                <a:sym typeface="+mn-ea"/>
              </a:rPr>
              <a:t>0 &lt;= c &amp;&amp; c &lt;= 31 </a:t>
            </a:r>
            <a:r>
              <a:rPr lang="zh-CN" altLang="en-US" sz="2400">
                <a:ea typeface="SimSun" charset="0"/>
                <a:sym typeface="+mn-ea"/>
              </a:rPr>
              <a:t>或</a:t>
            </a:r>
            <a:r>
              <a:rPr lang="en-US" altLang="zh-CN" sz="2400">
                <a:ea typeface="SimSun" charset="0"/>
                <a:sym typeface="+mn-ea"/>
              </a:rPr>
              <a:t> c == 127</a:t>
            </a:r>
            <a:r>
              <a:rPr lang="zh-CN" altLang="en-US" sz="2400">
                <a:ea typeface="SimSun" charset="0"/>
                <a:sym typeface="+mn-ea"/>
              </a:rPr>
              <a:t>）。</a:t>
            </a:r>
            <a:endParaRPr lang="zh-CN" altLang="en-US" sz="2400">
              <a:ea typeface="SimSun" charset="0"/>
              <a:sym typeface="+mn-ea"/>
            </a:endParaRPr>
          </a:p>
          <a:p>
            <a:r>
              <a:rPr lang="en-US" altLang="zh-CN" sz="2400">
                <a:ea typeface="SimSun" charset="0"/>
              </a:rPr>
              <a:t>toupper(c) </a:t>
            </a:r>
            <a:r>
              <a:rPr lang="zh-CN" altLang="en-US" sz="2400">
                <a:ea typeface="SimSun" charset="0"/>
              </a:rPr>
              <a:t>把小写字母转换为大写字母，如果不是则原封不动返回。</a:t>
            </a:r>
            <a:endParaRPr lang="zh-CN" altLang="en-US" sz="2400">
              <a:ea typeface="SimSun" charset="0"/>
            </a:endParaRPr>
          </a:p>
          <a:p>
            <a:r>
              <a:rPr lang="en-US" altLang="zh-CN" sz="2400">
                <a:ea typeface="SimSun" charset="0"/>
                <a:sym typeface="+mn-ea"/>
              </a:rPr>
              <a:t>tolower(c) </a:t>
            </a:r>
            <a:r>
              <a:rPr lang="zh-CN" altLang="en-US" sz="2400">
                <a:ea typeface="SimSun" charset="0"/>
                <a:sym typeface="+mn-ea"/>
              </a:rPr>
              <a:t>把</a:t>
            </a:r>
            <a:r>
              <a:rPr lang="zh-CN" altLang="en-US" sz="2400">
                <a:ea typeface="SimSun" charset="0"/>
                <a:sym typeface="+mn-ea"/>
              </a:rPr>
              <a:t>大</a:t>
            </a:r>
            <a:r>
              <a:rPr lang="zh-CN" altLang="en-US" sz="2400">
                <a:ea typeface="SimSun" charset="0"/>
                <a:sym typeface="+mn-ea"/>
              </a:rPr>
              <a:t>写字母转换为</a:t>
            </a:r>
            <a:r>
              <a:rPr lang="zh-CN" altLang="en-US" sz="2400">
                <a:ea typeface="SimSun" charset="0"/>
                <a:sym typeface="+mn-ea"/>
              </a:rPr>
              <a:t>小</a:t>
            </a:r>
            <a:r>
              <a:rPr lang="zh-CN" altLang="en-US" sz="2400">
                <a:ea typeface="SimSun" charset="0"/>
                <a:sym typeface="+mn-ea"/>
              </a:rPr>
              <a:t>写字母，如果不是则原封不动返回。</a:t>
            </a:r>
            <a:endParaRPr lang="en-US" altLang="zh-CN" sz="2400">
              <a:ea typeface="SimSun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ea typeface="SimSun" charset="0"/>
              </a:rPr>
              <a:t>帮手函数大全</a:t>
            </a:r>
            <a:endParaRPr lang="zh-CN" altLang="en-US">
              <a:ea typeface="SimSun" charset="0"/>
            </a:endParaRPr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09600" y="1744980"/>
            <a:ext cx="10972800" cy="423545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3907790" y="6489700"/>
            <a:ext cx="43764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http://c.biancheng.net/ref/ctype_h/</a:t>
            </a:r>
            <a:endParaRPr 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ea typeface="SimSun" charset="0"/>
                <a:sym typeface="+mn-ea"/>
              </a:rPr>
              <a:t>关于</a:t>
            </a:r>
            <a:r>
              <a:rPr lang="en-US" altLang="zh-CN">
                <a:ea typeface="SimSun" charset="0"/>
                <a:sym typeface="+mn-ea"/>
              </a:rPr>
              <a:t> char </a:t>
            </a:r>
            <a:r>
              <a:rPr lang="zh-CN" altLang="en-US">
                <a:ea typeface="SimSun" charset="0"/>
                <a:sym typeface="+mn-ea"/>
              </a:rPr>
              <a:t>类型的一个冷知识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439545"/>
            <a:ext cx="10972800" cy="4847590"/>
          </a:xfrm>
        </p:spPr>
        <p:txBody>
          <a:bodyPr/>
          <a:p>
            <a:r>
              <a:rPr lang="en-US" altLang="zh-CN" sz="2400">
                <a:ea typeface="SimSun" charset="0"/>
                <a:sym typeface="+mn-ea"/>
              </a:rPr>
              <a:t>C </a:t>
            </a:r>
            <a:r>
              <a:rPr lang="zh-CN" altLang="en-US" sz="2400">
                <a:ea typeface="SimSun" charset="0"/>
                <a:sym typeface="+mn-ea"/>
              </a:rPr>
              <a:t>语言其实只规定了</a:t>
            </a:r>
            <a:r>
              <a:rPr lang="en-US" altLang="zh-CN" sz="2400">
                <a:ea typeface="SimSun" charset="0"/>
                <a:sym typeface="+mn-ea"/>
              </a:rPr>
              <a:t> </a:t>
            </a:r>
            <a:r>
              <a:rPr lang="en-US" altLang="zh-CN" sz="2400">
                <a:solidFill>
                  <a:srgbClr val="0070C0"/>
                </a:solidFill>
                <a:ea typeface="SimSun" charset="0"/>
                <a:sym typeface="+mn-ea"/>
              </a:rPr>
              <a:t>unsigned char </a:t>
            </a:r>
            <a:r>
              <a:rPr lang="zh-CN" altLang="en-US" sz="2400">
                <a:solidFill>
                  <a:srgbClr val="0070C0"/>
                </a:solidFill>
                <a:ea typeface="SimSun" charset="0"/>
                <a:sym typeface="+mn-ea"/>
              </a:rPr>
              <a:t>是无符号</a:t>
            </a:r>
            <a:r>
              <a:rPr lang="en-US" altLang="zh-CN" sz="2400">
                <a:solidFill>
                  <a:srgbClr val="0070C0"/>
                </a:solidFill>
                <a:ea typeface="SimSun" charset="0"/>
                <a:sym typeface="+mn-ea"/>
              </a:rPr>
              <a:t> 8 </a:t>
            </a:r>
            <a:r>
              <a:rPr lang="zh-CN" altLang="en-US" sz="2400">
                <a:solidFill>
                  <a:srgbClr val="0070C0"/>
                </a:solidFill>
                <a:ea typeface="SimSun" charset="0"/>
                <a:sym typeface="+mn-ea"/>
              </a:rPr>
              <a:t>位整数</a:t>
            </a:r>
            <a:r>
              <a:rPr lang="zh-CN" altLang="en-US" sz="2400">
                <a:ea typeface="SimSun" charset="0"/>
                <a:sym typeface="+mn-ea"/>
              </a:rPr>
              <a:t>，</a:t>
            </a:r>
            <a:r>
              <a:rPr lang="en-US" altLang="zh-CN" sz="2400">
                <a:solidFill>
                  <a:srgbClr val="C00000"/>
                </a:solidFill>
                <a:ea typeface="SimSun" charset="0"/>
                <a:sym typeface="+mn-ea"/>
              </a:rPr>
              <a:t>signed char </a:t>
            </a:r>
            <a:r>
              <a:rPr lang="zh-CN" altLang="en-US" sz="2400">
                <a:solidFill>
                  <a:srgbClr val="C00000"/>
                </a:solidFill>
                <a:ea typeface="SimSun" charset="0"/>
                <a:sym typeface="+mn-ea"/>
              </a:rPr>
              <a:t>是有符号</a:t>
            </a:r>
            <a:r>
              <a:rPr lang="en-US" altLang="zh-CN" sz="2400">
                <a:solidFill>
                  <a:srgbClr val="C00000"/>
                </a:solidFill>
                <a:ea typeface="SimSun" charset="0"/>
                <a:sym typeface="+mn-ea"/>
              </a:rPr>
              <a:t> 8 </a:t>
            </a:r>
            <a:r>
              <a:rPr lang="zh-CN" altLang="en-US" sz="2400">
                <a:solidFill>
                  <a:srgbClr val="C00000"/>
                </a:solidFill>
                <a:ea typeface="SimSun" charset="0"/>
                <a:sym typeface="+mn-ea"/>
              </a:rPr>
              <a:t>位整数</a:t>
            </a:r>
            <a:r>
              <a:rPr lang="zh-CN" altLang="en-US" sz="2400">
                <a:ea typeface="SimSun" charset="0"/>
                <a:sym typeface="+mn-ea"/>
              </a:rPr>
              <a:t>，而</a:t>
            </a:r>
            <a:r>
              <a:rPr lang="en-US" altLang="zh-CN" sz="2400">
                <a:ea typeface="SimSun" charset="0"/>
                <a:sym typeface="+mn-ea"/>
              </a:rPr>
              <a:t> </a:t>
            </a:r>
            <a:r>
              <a:rPr lang="en-US" altLang="zh-CN" sz="2400" b="1">
                <a:ea typeface="SimSun" charset="0"/>
                <a:sym typeface="+mn-ea"/>
              </a:rPr>
              <a:t>char </a:t>
            </a:r>
            <a:r>
              <a:rPr lang="zh-CN" altLang="en-US" sz="2400" b="1">
                <a:ea typeface="SimSun" charset="0"/>
                <a:sym typeface="+mn-ea"/>
              </a:rPr>
              <a:t>类型只需是</a:t>
            </a:r>
            <a:r>
              <a:rPr lang="en-US" altLang="zh-CN" sz="2400" b="1">
                <a:ea typeface="SimSun" charset="0"/>
                <a:sym typeface="+mn-ea"/>
              </a:rPr>
              <a:t> 8 </a:t>
            </a:r>
            <a:r>
              <a:rPr lang="zh-CN" altLang="en-US" sz="2400" b="1">
                <a:ea typeface="SimSun" charset="0"/>
                <a:sym typeface="+mn-ea"/>
              </a:rPr>
              <a:t>位整数即可，可以是有符号也可以是无符号</a:t>
            </a:r>
            <a:r>
              <a:rPr lang="zh-CN" altLang="en-US" sz="2400">
                <a:ea typeface="SimSun" charset="0"/>
                <a:sym typeface="+mn-ea"/>
              </a:rPr>
              <a:t>，任凭编译器决定（</a:t>
            </a:r>
            <a:r>
              <a:rPr lang="en-US" altLang="zh-CN" sz="2400">
                <a:ea typeface="SimSun" charset="0"/>
                <a:sym typeface="+mn-ea"/>
              </a:rPr>
              <a:t>C </a:t>
            </a:r>
            <a:r>
              <a:rPr lang="zh-CN" altLang="en-US" sz="2400">
                <a:ea typeface="SimSun" charset="0"/>
                <a:sym typeface="+mn-ea"/>
              </a:rPr>
              <a:t>标准委员会传统异能，</a:t>
            </a:r>
            <a:r>
              <a:rPr lang="en-US" altLang="zh-CN" sz="2400">
                <a:ea typeface="SimSun" charset="0"/>
                <a:sym typeface="+mn-ea"/>
              </a:rPr>
              <a:t>k</a:t>
            </a:r>
            <a:r>
              <a:rPr lang="zh-CN" altLang="en-US" sz="2400">
                <a:ea typeface="SimSun" charset="0"/>
                <a:sym typeface="+mn-ea"/>
              </a:rPr>
              <a:t>hronos</a:t>
            </a:r>
            <a:r>
              <a:rPr lang="en-US" altLang="zh-CN" sz="2400">
                <a:ea typeface="SimSun" charset="0"/>
                <a:sym typeface="+mn-ea"/>
              </a:rPr>
              <a:t> </a:t>
            </a:r>
            <a:r>
              <a:rPr lang="zh-CN" altLang="en-US" sz="2400">
                <a:ea typeface="SimSun" charset="0"/>
                <a:sym typeface="+mn-ea"/>
              </a:rPr>
              <a:t>直呼内行）。</a:t>
            </a:r>
            <a:endParaRPr lang="en-US" altLang="zh-CN" sz="2400">
              <a:ea typeface="SimSun" charset="0"/>
              <a:sym typeface="+mn-ea"/>
            </a:endParaRPr>
          </a:p>
          <a:p>
            <a:r>
              <a:rPr lang="zh-CN" altLang="en-US" sz="2400">
                <a:ea typeface="SimSun" charset="0"/>
                <a:sym typeface="+mn-ea"/>
              </a:rPr>
              <a:t>以</a:t>
            </a:r>
            <a:r>
              <a:rPr lang="en-US" altLang="zh-CN" sz="2400">
                <a:ea typeface="SimSun" charset="0"/>
                <a:sym typeface="+mn-ea"/>
              </a:rPr>
              <a:t> GCC </a:t>
            </a:r>
            <a:r>
              <a:rPr lang="zh-CN" altLang="en-US" sz="2400">
                <a:ea typeface="SimSun" charset="0"/>
                <a:sym typeface="+mn-ea"/>
              </a:rPr>
              <a:t>为例，他规定</a:t>
            </a:r>
            <a:r>
              <a:rPr lang="en-US" altLang="zh-CN" sz="2400">
                <a:ea typeface="SimSun" charset="0"/>
                <a:sym typeface="+mn-ea"/>
              </a:rPr>
              <a:t> </a:t>
            </a:r>
            <a:r>
              <a:rPr lang="en-US" altLang="zh-CN" sz="2400">
                <a:solidFill>
                  <a:srgbClr val="C00000"/>
                </a:solidFill>
                <a:ea typeface="SimSun" charset="0"/>
                <a:sym typeface="+mn-ea"/>
              </a:rPr>
              <a:t>char </a:t>
            </a:r>
            <a:r>
              <a:rPr lang="zh-CN" altLang="en-US" sz="2400">
                <a:solidFill>
                  <a:srgbClr val="C00000"/>
                </a:solidFill>
                <a:ea typeface="SimSun" charset="0"/>
                <a:sym typeface="+mn-ea"/>
              </a:rPr>
              <a:t>在</a:t>
            </a:r>
            <a:r>
              <a:rPr lang="en-US" altLang="zh-CN" sz="2400">
                <a:solidFill>
                  <a:srgbClr val="C00000"/>
                </a:solidFill>
                <a:ea typeface="SimSun" charset="0"/>
                <a:sym typeface="+mn-ea"/>
              </a:rPr>
              <a:t> x86 </a:t>
            </a:r>
            <a:r>
              <a:rPr lang="zh-CN" altLang="en-US" sz="2400">
                <a:solidFill>
                  <a:srgbClr val="C00000"/>
                </a:solidFill>
                <a:ea typeface="SimSun" charset="0"/>
                <a:sym typeface="+mn-ea"/>
              </a:rPr>
              <a:t>架构是有符号的</a:t>
            </a:r>
            <a:r>
              <a:rPr lang="en-US" altLang="zh-CN" sz="2400">
                <a:solidFill>
                  <a:srgbClr val="C00000"/>
                </a:solidFill>
                <a:ea typeface="SimSun" charset="0"/>
                <a:sym typeface="+mn-ea"/>
              </a:rPr>
              <a:t> (char = signed char)</a:t>
            </a:r>
            <a:r>
              <a:rPr lang="zh-CN" altLang="en-US" sz="2400">
                <a:ea typeface="SimSun" charset="0"/>
                <a:sym typeface="+mn-ea"/>
              </a:rPr>
              <a:t>，</a:t>
            </a:r>
            <a:r>
              <a:rPr lang="zh-CN" altLang="en-US" sz="2400">
                <a:solidFill>
                  <a:srgbClr val="0070C0"/>
                </a:solidFill>
                <a:ea typeface="SimSun" charset="0"/>
                <a:sym typeface="+mn-ea"/>
              </a:rPr>
              <a:t>而在</a:t>
            </a:r>
            <a:r>
              <a:rPr lang="en-US" altLang="zh-CN" sz="2400">
                <a:solidFill>
                  <a:srgbClr val="0070C0"/>
                </a:solidFill>
                <a:ea typeface="SimSun" charset="0"/>
                <a:sym typeface="+mn-ea"/>
              </a:rPr>
              <a:t> arm </a:t>
            </a:r>
            <a:r>
              <a:rPr lang="zh-CN" altLang="en-US" sz="2400">
                <a:solidFill>
                  <a:srgbClr val="0070C0"/>
                </a:solidFill>
                <a:ea typeface="SimSun" charset="0"/>
                <a:sym typeface="+mn-ea"/>
              </a:rPr>
              <a:t>架构上则认为是无符号的</a:t>
            </a:r>
            <a:r>
              <a:rPr lang="en-US" altLang="zh-CN" sz="2400">
                <a:solidFill>
                  <a:srgbClr val="0070C0"/>
                </a:solidFill>
                <a:ea typeface="SimSun" charset="0"/>
                <a:sym typeface="+mn-ea"/>
              </a:rPr>
              <a:t> (char = unsigned char)</a:t>
            </a:r>
            <a:r>
              <a:rPr lang="zh-CN" altLang="en-US" sz="2400">
                <a:ea typeface="SimSun" charset="0"/>
                <a:sym typeface="+mn-ea"/>
              </a:rPr>
              <a:t>，因为他认为</a:t>
            </a:r>
            <a:r>
              <a:rPr lang="zh-CN" altLang="en-US"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SimSun" charset="0"/>
                <a:sym typeface="+mn-ea"/>
              </a:rPr>
              <a:t>“</a:t>
            </a:r>
            <a:r>
              <a:rPr lang="en-US" altLang="zh-CN"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SimSun" charset="0"/>
                <a:sym typeface="+mn-ea"/>
              </a:rPr>
              <a:t>arm </a:t>
            </a:r>
            <a:r>
              <a:rPr lang="zh-CN" altLang="en-US"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SimSun" charset="0"/>
                <a:sym typeface="+mn-ea"/>
              </a:rPr>
              <a:t>的指令集处理无符号</a:t>
            </a:r>
            <a:r>
              <a:rPr lang="en-US" altLang="zh-CN"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SimSun" charset="0"/>
                <a:sym typeface="+mn-ea"/>
              </a:rPr>
              <a:t>8</a:t>
            </a:r>
            <a:r>
              <a:rPr lang="zh-CN" altLang="en-US"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SimSun" charset="0"/>
                <a:sym typeface="+mn-ea"/>
              </a:rPr>
              <a:t>位整数更高效”</a:t>
            </a:r>
            <a:r>
              <a:rPr lang="zh-CN" altLang="en-US" sz="2400">
                <a:ea typeface="SimSun" charset="0"/>
                <a:sym typeface="+mn-ea"/>
              </a:rPr>
              <a:t>，所以擅自把</a:t>
            </a:r>
            <a:r>
              <a:rPr lang="en-US" altLang="zh-CN" sz="2400">
                <a:ea typeface="SimSun" charset="0"/>
                <a:sym typeface="+mn-ea"/>
              </a:rPr>
              <a:t> char </a:t>
            </a:r>
            <a:r>
              <a:rPr lang="zh-CN" altLang="en-US" sz="2400">
                <a:ea typeface="SimSun" charset="0"/>
                <a:sym typeface="+mn-ea"/>
              </a:rPr>
              <a:t>魔改成</a:t>
            </a:r>
            <a:r>
              <a:rPr lang="zh-CN" altLang="en-US" sz="2400">
                <a:ea typeface="SimSun" charset="0"/>
                <a:sym typeface="+mn-ea"/>
              </a:rPr>
              <a:t>无符号的</a:t>
            </a:r>
            <a:r>
              <a:rPr lang="en-US" altLang="zh-CN" sz="2400">
                <a:ea typeface="SimSun" charset="0"/>
                <a:sym typeface="+mn-ea"/>
              </a:rPr>
              <a:t>……</a:t>
            </a:r>
            <a:endParaRPr lang="zh-CN" altLang="en-US" sz="2400">
              <a:ea typeface="SimSun" charset="0"/>
              <a:sym typeface="+mn-ea"/>
            </a:endParaRPr>
          </a:p>
          <a:p>
            <a:r>
              <a:rPr lang="zh-CN" altLang="en-US" sz="2400">
                <a:ea typeface="SimSun" charset="0"/>
                <a:sym typeface="+mn-ea"/>
              </a:rPr>
              <a:t>顺便一提，</a:t>
            </a:r>
            <a:r>
              <a:rPr lang="en-US" altLang="zh-CN" sz="2400">
                <a:ea typeface="SimSun" charset="0"/>
                <a:sym typeface="+mn-ea"/>
              </a:rPr>
              <a:t>C++ </a:t>
            </a:r>
            <a:r>
              <a:rPr lang="zh-CN" altLang="en-US" sz="2400">
                <a:ea typeface="SimSun" charset="0"/>
                <a:sym typeface="+mn-ea"/>
              </a:rPr>
              <a:t>标准保证</a:t>
            </a:r>
            <a:r>
              <a:rPr lang="en-US" altLang="zh-CN" sz="2400">
                <a:ea typeface="SimSun" charset="0"/>
                <a:sym typeface="+mn-ea"/>
              </a:rPr>
              <a:t> </a:t>
            </a:r>
            <a:r>
              <a:rPr lang="en-US" altLang="zh-CN" sz="2400" i="1">
                <a:ea typeface="SimSun" charset="0"/>
                <a:sym typeface="+mn-ea"/>
              </a:rPr>
              <a:t>char</a:t>
            </a:r>
            <a:r>
              <a:rPr lang="zh-CN" altLang="en-US" sz="2400" i="1">
                <a:ea typeface="SimSun" charset="0"/>
                <a:sym typeface="+mn-ea"/>
              </a:rPr>
              <a:t>，</a:t>
            </a:r>
            <a:r>
              <a:rPr lang="en-US" altLang="zh-CN" sz="2400" i="1">
                <a:ea typeface="SimSun" charset="0"/>
                <a:sym typeface="+mn-ea"/>
              </a:rPr>
              <a:t>signed char</a:t>
            </a:r>
            <a:r>
              <a:rPr lang="zh-CN" altLang="en-US" sz="2400" i="1">
                <a:ea typeface="SimSun" charset="0"/>
                <a:sym typeface="+mn-ea"/>
              </a:rPr>
              <a:t>，</a:t>
            </a:r>
            <a:r>
              <a:rPr lang="en-US" altLang="zh-CN" sz="2400" i="1">
                <a:ea typeface="SimSun" charset="0"/>
                <a:sym typeface="+mn-ea"/>
              </a:rPr>
              <a:t>unsigned char</a:t>
            </a:r>
            <a:r>
              <a:rPr lang="en-US" altLang="zh-CN" sz="2400" b="1">
                <a:ea typeface="SimSun" charset="0"/>
                <a:sym typeface="+mn-ea"/>
              </a:rPr>
              <a:t> </a:t>
            </a:r>
            <a:r>
              <a:rPr lang="zh-CN" altLang="en-US" sz="2400">
                <a:ea typeface="SimSun" charset="0"/>
                <a:sym typeface="+mn-ea"/>
              </a:rPr>
              <a:t>是三个完全不同的类型，</a:t>
            </a:r>
            <a:r>
              <a:rPr lang="en-US" altLang="zh-CN" sz="2400">
                <a:ea typeface="SimSun" charset="0"/>
                <a:sym typeface="+mn-ea"/>
              </a:rPr>
              <a:t>std::is_same_v </a:t>
            </a:r>
            <a:r>
              <a:rPr lang="zh-CN" altLang="en-US" sz="2400">
                <a:ea typeface="SimSun" charset="0"/>
                <a:sym typeface="+mn-ea"/>
              </a:rPr>
              <a:t>分别判断他们</a:t>
            </a:r>
            <a:r>
              <a:rPr lang="zh-CN" altLang="en-US" sz="2400">
                <a:ea typeface="SimSun" charset="0"/>
                <a:sym typeface="+mn-ea"/>
              </a:rPr>
              <a:t>总</a:t>
            </a:r>
            <a:r>
              <a:rPr lang="zh-CN" altLang="en-US" sz="2400">
                <a:ea typeface="SimSun" charset="0"/>
                <a:sym typeface="+mn-ea"/>
              </a:rPr>
              <a:t>会得到</a:t>
            </a:r>
            <a:r>
              <a:rPr lang="en-US" altLang="zh-CN" sz="2400">
                <a:ea typeface="SimSun" charset="0"/>
                <a:sym typeface="+mn-ea"/>
              </a:rPr>
              <a:t> false</a:t>
            </a:r>
            <a:r>
              <a:rPr lang="zh-CN" altLang="en-US" sz="2400">
                <a:ea typeface="SimSun" charset="0"/>
                <a:sym typeface="+mn-ea"/>
              </a:rPr>
              <a:t>，无论</a:t>
            </a:r>
            <a:r>
              <a:rPr lang="en-US" altLang="zh-CN" sz="2400">
                <a:ea typeface="SimSun" charset="0"/>
                <a:sym typeface="+mn-ea"/>
              </a:rPr>
              <a:t> x86 </a:t>
            </a:r>
            <a:r>
              <a:rPr lang="zh-CN" altLang="en-US" sz="2400">
                <a:ea typeface="SimSun" charset="0"/>
                <a:sym typeface="+mn-ea"/>
              </a:rPr>
              <a:t>还是</a:t>
            </a:r>
            <a:r>
              <a:rPr lang="en-US" altLang="zh-CN" sz="2400">
                <a:ea typeface="SimSun" charset="0"/>
                <a:sym typeface="+mn-ea"/>
              </a:rPr>
              <a:t> arm</a:t>
            </a:r>
            <a:r>
              <a:rPr lang="zh-CN" altLang="en-US" sz="2400">
                <a:ea typeface="SimSun" charset="0"/>
                <a:sym typeface="+mn-ea"/>
              </a:rPr>
              <a:t>。</a:t>
            </a:r>
            <a:endParaRPr lang="zh-CN" altLang="en-US" sz="2400">
              <a:ea typeface="SimSun" charset="0"/>
              <a:sym typeface="+mn-ea"/>
            </a:endParaRPr>
          </a:p>
          <a:p>
            <a:r>
              <a:rPr lang="zh-CN" altLang="en-US" sz="2400">
                <a:ea typeface="SimSun" charset="0"/>
              </a:rPr>
              <a:t>但是奇葩的</a:t>
            </a:r>
            <a:r>
              <a:rPr lang="en-US" altLang="zh-CN" sz="2400">
                <a:ea typeface="SimSun" charset="0"/>
              </a:rPr>
              <a:t> C </a:t>
            </a:r>
            <a:r>
              <a:rPr lang="zh-CN" altLang="en-US" sz="2400">
                <a:ea typeface="SimSun" charset="0"/>
              </a:rPr>
              <a:t>语言却规定</a:t>
            </a:r>
            <a:r>
              <a:rPr lang="en-US" altLang="zh-CN" sz="2400">
                <a:ea typeface="SimSun" charset="0"/>
              </a:rPr>
              <a:t> short</a:t>
            </a:r>
            <a:r>
              <a:rPr lang="zh-CN" altLang="en-US" sz="2400">
                <a:ea typeface="SimSun" charset="0"/>
              </a:rPr>
              <a:t>，</a:t>
            </a:r>
            <a:r>
              <a:rPr lang="en-US" altLang="zh-CN" sz="2400">
                <a:ea typeface="SimSun" charset="0"/>
              </a:rPr>
              <a:t>int</a:t>
            </a:r>
            <a:r>
              <a:rPr lang="zh-CN" altLang="en-US" sz="2400">
                <a:ea typeface="SimSun" charset="0"/>
              </a:rPr>
              <a:t>，</a:t>
            </a:r>
            <a:r>
              <a:rPr lang="en-US" altLang="zh-CN" sz="2400">
                <a:ea typeface="SimSun" charset="0"/>
              </a:rPr>
              <a:t>long</a:t>
            </a:r>
            <a:r>
              <a:rPr lang="zh-CN" altLang="en-US" sz="2400">
                <a:ea typeface="SimSun" charset="0"/>
              </a:rPr>
              <a:t>，</a:t>
            </a:r>
            <a:r>
              <a:rPr lang="en-US" altLang="zh-CN" sz="2400">
                <a:ea typeface="SimSun" charset="0"/>
              </a:rPr>
              <a:t>long long </a:t>
            </a:r>
            <a:r>
              <a:rPr lang="zh-CN" altLang="en-US" sz="2400">
                <a:ea typeface="SimSun" charset="0"/>
              </a:rPr>
              <a:t>必须是有符号的</a:t>
            </a:r>
            <a:r>
              <a:rPr lang="en-US" altLang="zh-CN" sz="2400">
                <a:ea typeface="SimSun" charset="0"/>
              </a:rPr>
              <a:t> (int = signed int)</a:t>
            </a:r>
            <a:r>
              <a:rPr lang="zh-CN" altLang="en-US" sz="2400">
                <a:ea typeface="SimSun" charset="0"/>
              </a:rPr>
              <a:t>，反而却没有规定他们的位宽（没错，</a:t>
            </a:r>
            <a:r>
              <a:rPr lang="en-US" altLang="zh-CN" sz="2400">
                <a:ea typeface="SimSun" charset="0"/>
              </a:rPr>
              <a:t>int </a:t>
            </a:r>
            <a:r>
              <a:rPr lang="zh-CN" altLang="en-US" sz="2400">
                <a:ea typeface="SimSun" charset="0"/>
              </a:rPr>
              <a:t>可以是</a:t>
            </a:r>
            <a:r>
              <a:rPr lang="en-US" altLang="zh-CN" sz="2400">
                <a:ea typeface="SimSun" charset="0"/>
              </a:rPr>
              <a:t> 32 </a:t>
            </a:r>
            <a:r>
              <a:rPr lang="zh-CN" altLang="en-US" sz="2400">
                <a:ea typeface="SimSun" charset="0"/>
              </a:rPr>
              <a:t>位，也可以是</a:t>
            </a:r>
            <a:r>
              <a:rPr lang="en-US" altLang="zh-CN" sz="2400">
                <a:ea typeface="SimSun" charset="0"/>
              </a:rPr>
              <a:t> 16 </a:t>
            </a:r>
            <a:r>
              <a:rPr lang="zh-CN" altLang="en-US" sz="2400">
                <a:ea typeface="SimSun" charset="0"/>
              </a:rPr>
              <a:t>位的，标准规定只需满足</a:t>
            </a:r>
            <a:r>
              <a:rPr lang="en-US" altLang="zh-CN" sz="2400">
                <a:ea typeface="SimSun" charset="0"/>
              </a:rPr>
              <a:t> char &lt;= short &lt;= int &lt;= long &lt;= long long </a:t>
            </a:r>
            <a:r>
              <a:rPr lang="zh-CN" altLang="en-US" sz="2400">
                <a:ea typeface="SimSun" charset="0"/>
              </a:rPr>
              <a:t>即可）。</a:t>
            </a:r>
            <a:endParaRPr lang="zh-CN" altLang="en-US" sz="2400">
              <a:ea typeface="SimSun" charset="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ea typeface="SimSun" charset="0"/>
                <a:sym typeface="+mn-ea"/>
              </a:rPr>
              <a:t>关于</a:t>
            </a:r>
            <a:r>
              <a:rPr lang="en-US" altLang="zh-CN">
                <a:ea typeface="SimSun" charset="0"/>
                <a:sym typeface="+mn-ea"/>
              </a:rPr>
              <a:t> char </a:t>
            </a:r>
            <a:r>
              <a:rPr lang="zh-CN" altLang="en-US">
                <a:ea typeface="SimSun" charset="0"/>
                <a:sym typeface="+mn-ea"/>
              </a:rPr>
              <a:t>类型的一个冷知识</a:t>
            </a:r>
            <a:endParaRPr 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214120" y="2812415"/>
            <a:ext cx="9763125" cy="27336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8450" y="5922010"/>
            <a:ext cx="6515100" cy="6572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200" y="1712595"/>
            <a:ext cx="3657600" cy="7239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ea typeface="SimSun" charset="0"/>
              </a:rPr>
              <a:t>C </a:t>
            </a:r>
            <a:r>
              <a:rPr lang="zh-CN" altLang="en-US">
                <a:ea typeface="SimSun" charset="0"/>
              </a:rPr>
              <a:t>语言中的字符串</a:t>
            </a:r>
            <a:endParaRPr lang="zh-CN" altLang="en-US">
              <a:ea typeface="SimSun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 b="1">
                <a:solidFill>
                  <a:srgbClr val="0070C0"/>
                </a:solidFill>
                <a:ea typeface="SimSun" charset="0"/>
              </a:rPr>
              <a:t>字符串</a:t>
            </a:r>
            <a:r>
              <a:rPr lang="en-US" altLang="zh-CN" b="1">
                <a:solidFill>
                  <a:srgbClr val="0070C0"/>
                </a:solidFill>
                <a:ea typeface="SimSun" charset="0"/>
              </a:rPr>
              <a:t>(string)</a:t>
            </a:r>
            <a:r>
              <a:rPr lang="zh-CN" altLang="en-US">
                <a:ea typeface="SimSun" charset="0"/>
              </a:rPr>
              <a:t>就是由</a:t>
            </a:r>
            <a:r>
              <a:rPr lang="zh-CN" altLang="en-US" b="1">
                <a:solidFill>
                  <a:srgbClr val="00B050"/>
                </a:solidFill>
                <a:ea typeface="SimSun" charset="0"/>
              </a:rPr>
              <a:t>字符</a:t>
            </a:r>
            <a:r>
              <a:rPr lang="en-US" altLang="zh-CN" b="1">
                <a:solidFill>
                  <a:srgbClr val="00B050"/>
                </a:solidFill>
                <a:ea typeface="SimSun" charset="0"/>
              </a:rPr>
              <a:t>(character)</a:t>
            </a:r>
            <a:r>
              <a:rPr lang="zh-CN" altLang="en-US">
                <a:ea typeface="SimSun" charset="0"/>
              </a:rPr>
              <a:t>组成的数组。</a:t>
            </a:r>
            <a:endParaRPr lang="zh-CN" altLang="en-US">
              <a:ea typeface="SimSun" charset="0"/>
            </a:endParaRPr>
          </a:p>
          <a:p>
            <a:r>
              <a:rPr lang="en-US" altLang="zh-CN">
                <a:ea typeface="SimSun" charset="0"/>
              </a:rPr>
              <a:t>char c = </a:t>
            </a:r>
            <a:r>
              <a:rPr lang="en-US" altLang="zh-CN">
                <a:solidFill>
                  <a:srgbClr val="00B050"/>
                </a:solidFill>
                <a:ea typeface="SimSun" charset="0"/>
              </a:rPr>
              <a:t>‘h’</a:t>
            </a:r>
            <a:r>
              <a:rPr lang="en-US" altLang="zh-CN">
                <a:ea typeface="SimSun" charset="0"/>
              </a:rPr>
              <a:t>;</a:t>
            </a:r>
            <a:endParaRPr lang="en-US" altLang="zh-CN">
              <a:ea typeface="SimSun" charset="0"/>
            </a:endParaRPr>
          </a:p>
          <a:p>
            <a:r>
              <a:rPr lang="en-US" altLang="zh-CN">
                <a:ea typeface="SimSun" charset="0"/>
              </a:rPr>
              <a:t>char s[] = </a:t>
            </a:r>
            <a:r>
              <a:rPr lang="en-US" altLang="zh-CN">
                <a:solidFill>
                  <a:srgbClr val="0070C0"/>
                </a:solidFill>
                <a:ea typeface="SimSun" charset="0"/>
              </a:rPr>
              <a:t>“Hello”</a:t>
            </a:r>
            <a:r>
              <a:rPr lang="en-US" altLang="zh-CN">
                <a:ea typeface="SimSun" charset="0"/>
              </a:rPr>
              <a:t>;</a:t>
            </a:r>
            <a:endParaRPr lang="zh-CN" altLang="en-US">
              <a:ea typeface="SimSun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1652013429398"/>
          <p:cNvPicPr>
            <a:picLocks noChangeAspect="1"/>
          </p:cNvPicPr>
          <p:nvPr/>
        </p:nvPicPr>
        <p:blipFill>
          <a:blip r:embed="rId1">
            <a:lum bright="60000" contrast="-72000"/>
          </a:blip>
          <a:stretch>
            <a:fillRect/>
          </a:stretch>
        </p:blipFill>
        <p:spPr>
          <a:xfrm>
            <a:off x="-26035" y="-772795"/>
            <a:ext cx="12244070" cy="84042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课程安排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pPr marL="457200" lvl="1" indent="0">
              <a:buNone/>
            </a:pPr>
            <a:r>
              <a:rPr lang="en-US">
                <a:solidFill>
                  <a:schemeClr val="bg1">
                    <a:lumMod val="50000"/>
                  </a:schemeClr>
                </a:solidFill>
              </a:rPr>
              <a:t>1. vector 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容器初体验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 &amp; 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迭代器入门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 (BV1qF411T7sd)</a:t>
            </a:r>
            <a:endParaRPr lang="en-US" altLang="zh-CN">
              <a:solidFill>
                <a:schemeClr val="bg1">
                  <a:lumMod val="50000"/>
                </a:schemeClr>
              </a:solidFill>
            </a:endParaRPr>
          </a:p>
          <a:p>
            <a:pPr marL="457200" lvl="1" indent="0">
              <a:buNone/>
            </a:pP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2. 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你所不知道的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 set 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容器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 &amp; 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迭代器分类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 (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  <a:sym typeface="+mn-ea"/>
              </a:rPr>
              <a:t>BV1m34y157wb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)</a:t>
            </a:r>
            <a:endParaRPr lang="en-US" altLang="zh-CN">
              <a:solidFill>
                <a:schemeClr val="bg1">
                  <a:lumMod val="50000"/>
                </a:schemeClr>
              </a:solidFill>
            </a:endParaRPr>
          </a:p>
          <a:p>
            <a:pPr marL="457200" lvl="1" indent="0">
              <a:buNone/>
            </a:pPr>
            <a:r>
              <a:rPr lang="en-US" altLang="zh-CN" b="1">
                <a:solidFill>
                  <a:srgbClr val="0070C0"/>
                </a:solidFill>
                <a:sym typeface="+mn-ea"/>
              </a:rPr>
              <a:t>3. string，string_view，const char * 的爱恨纠葛 </a:t>
            </a:r>
            <a:r>
              <a:rPr lang="en-US" altLang="zh-CN" b="1">
                <a:solidFill>
                  <a:srgbClr val="0070C0"/>
                </a:solidFill>
                <a:sym typeface="+mn-ea"/>
              </a:rPr>
              <a:t>(</a:t>
            </a:r>
            <a:r>
              <a:rPr lang="zh-CN" altLang="en-US" b="1">
                <a:solidFill>
                  <a:srgbClr val="0070C0"/>
                </a:solidFill>
                <a:sym typeface="+mn-ea"/>
              </a:rPr>
              <a:t>本期</a:t>
            </a:r>
            <a:r>
              <a:rPr lang="en-US" altLang="zh-CN" b="1">
                <a:solidFill>
                  <a:srgbClr val="0070C0"/>
                </a:solidFill>
                <a:sym typeface="+mn-ea"/>
              </a:rPr>
              <a:t>) </a:t>
            </a:r>
            <a:endParaRPr lang="en-US" altLang="zh-CN" b="1">
              <a:solidFill>
                <a:srgbClr val="0070C0"/>
              </a:solidFill>
              <a:sym typeface="+mn-ea"/>
            </a:endParaRPr>
          </a:p>
          <a:p>
            <a:pPr marL="457200" lvl="1" indent="0">
              <a:buNone/>
            </a:pPr>
            <a:r>
              <a:rPr lang="en-US" altLang="zh-CN"/>
              <a:t>4. </a:t>
            </a:r>
            <a:r>
              <a:rPr lang="zh-CN" altLang="en-US"/>
              <a:t>万能的</a:t>
            </a:r>
            <a:r>
              <a:rPr lang="en-US" altLang="zh-CN"/>
              <a:t> map </a:t>
            </a:r>
            <a:r>
              <a:rPr lang="zh-CN" altLang="en-US"/>
              <a:t>容器全家桶及其妙用举例</a:t>
            </a:r>
            <a:endParaRPr lang="zh-CN" altLang="en-US"/>
          </a:p>
          <a:p>
            <a:pPr marL="457200" lvl="1" indent="0">
              <a:buNone/>
            </a:pPr>
            <a:r>
              <a:rPr lang="en-US" altLang="zh-CN">
                <a:sym typeface="+mn-ea"/>
              </a:rPr>
              <a:t>5. </a:t>
            </a:r>
            <a:r>
              <a:rPr lang="zh-CN" altLang="en-US">
                <a:sym typeface="+mn-ea"/>
              </a:rPr>
              <a:t>函子</a:t>
            </a:r>
            <a:r>
              <a:rPr lang="en-US" altLang="zh-CN">
                <a:sym typeface="+mn-ea"/>
              </a:rPr>
              <a:t> functor </a:t>
            </a:r>
            <a:r>
              <a:rPr lang="zh-CN" altLang="en-US">
                <a:sym typeface="+mn-ea"/>
              </a:rPr>
              <a:t>与</a:t>
            </a:r>
            <a:r>
              <a:rPr lang="en-US" altLang="zh-CN">
                <a:sym typeface="+mn-ea"/>
              </a:rPr>
              <a:t> lambda </a:t>
            </a:r>
            <a:r>
              <a:rPr lang="zh-CN" altLang="en-US">
                <a:sym typeface="+mn-ea"/>
              </a:rPr>
              <a:t>表达式知多少</a:t>
            </a:r>
            <a:endParaRPr lang="zh-CN" altLang="en-US"/>
          </a:p>
          <a:p>
            <a:pPr marL="457200" lvl="1" indent="0">
              <a:buNone/>
            </a:pPr>
            <a:r>
              <a:rPr lang="en-US" altLang="zh-CN"/>
              <a:t>6. </a:t>
            </a:r>
            <a:r>
              <a:rPr lang="zh-CN" altLang="en-US"/>
              <a:t>通过实战案例来学习</a:t>
            </a:r>
            <a:r>
              <a:rPr lang="en-US" altLang="zh-CN"/>
              <a:t> STL </a:t>
            </a:r>
            <a:r>
              <a:rPr lang="zh-CN" altLang="en-US"/>
              <a:t>算法库</a:t>
            </a:r>
            <a:endParaRPr lang="zh-CN" altLang="en-US"/>
          </a:p>
          <a:p>
            <a:pPr marL="457200" lvl="1" indent="0">
              <a:buNone/>
            </a:pPr>
            <a:r>
              <a:rPr lang="en-US" altLang="zh-CN"/>
              <a:t>7. C++ </a:t>
            </a:r>
            <a:r>
              <a:rPr lang="zh-CN" altLang="en-US"/>
              <a:t>标准输入输出流</a:t>
            </a:r>
            <a:r>
              <a:rPr lang="en-US" altLang="zh-CN"/>
              <a:t> &amp; </a:t>
            </a:r>
            <a:r>
              <a:rPr lang="zh-CN" altLang="en-US"/>
              <a:t>字符串格式化</a:t>
            </a:r>
            <a:endParaRPr lang="zh-CN" altLang="en-US"/>
          </a:p>
          <a:p>
            <a:pPr marL="457200" lvl="1" indent="0">
              <a:buNone/>
            </a:pPr>
            <a:r>
              <a:rPr lang="en-US" altLang="zh-CN"/>
              <a:t>8. traits </a:t>
            </a:r>
            <a:r>
              <a:rPr lang="zh-CN" altLang="en-US"/>
              <a:t>技术，用户自定义迭代器与算法</a:t>
            </a:r>
            <a:endParaRPr lang="zh-CN" altLang="en-US"/>
          </a:p>
          <a:p>
            <a:pPr marL="457200" lvl="1" indent="0">
              <a:buNone/>
            </a:pPr>
            <a:r>
              <a:rPr lang="en-US" altLang="zh-CN"/>
              <a:t>9. allocator</a:t>
            </a:r>
            <a:r>
              <a:rPr lang="zh-CN" altLang="en-US"/>
              <a:t>，</a:t>
            </a:r>
            <a:r>
              <a:rPr lang="zh-CN" altLang="en-US"/>
              <a:t>内存管理与对象生命周期</a:t>
            </a:r>
            <a:endParaRPr lang="zh-CN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en-US"/>
              <a:t>ASCII </a:t>
            </a:r>
            <a:r>
              <a:rPr lang="zh-CN" altLang="en-US">
                <a:ea typeface="SimSun" charset="0"/>
              </a:rPr>
              <a:t>码</a:t>
            </a:r>
            <a:endParaRPr lang="zh-CN" altLang="en-US">
              <a:ea typeface="SimSun" charset="0"/>
            </a:endParaRP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p>
            <a:r>
              <a:rPr lang="zh-CN" altLang="en-US">
                <a:ea typeface="SimSun" charset="0"/>
              </a:rPr>
              <a:t>第</a:t>
            </a:r>
            <a:r>
              <a:rPr lang="en-US" altLang="zh-CN">
                <a:ea typeface="SimSun" charset="0"/>
              </a:rPr>
              <a:t> 1 </a:t>
            </a:r>
            <a:r>
              <a:rPr lang="zh-CN" altLang="en-US">
                <a:ea typeface="SimSun" charset="0"/>
              </a:rPr>
              <a:t>章</a:t>
            </a:r>
            <a:endParaRPr lang="zh-CN" altLang="en-US">
              <a:ea typeface="SimSun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>
                <a:ea typeface="SimSun" charset="0"/>
              </a:rPr>
              <a:t>计算机如何表达字符</a:t>
            </a:r>
            <a:endParaRPr lang="zh-CN" altLang="en-US">
              <a:ea typeface="SimSun" charset="0"/>
            </a:endParaRPr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951480" y="1600200"/>
            <a:ext cx="6287770" cy="4526280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4359910" y="6489700"/>
            <a:ext cx="409194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https://zh.wikipedia.org/wiki/ASCII</a:t>
            </a:r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>
                <a:ea typeface="SimSun" charset="0"/>
              </a:rPr>
              <a:t>计算机如何表达字符</a:t>
            </a:r>
            <a:endParaRPr lang="zh-CN" altLang="en-US">
              <a:ea typeface="SimSun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p>
            <a:r>
              <a:rPr lang="zh-CN" altLang="en-US" sz="2400">
                <a:ea typeface="SimSun" charset="0"/>
              </a:rPr>
              <a:t>众所周知，计算机只能处理二进制整数，字符要怎么办呢？</a:t>
            </a:r>
            <a:endParaRPr lang="zh-CN" altLang="en-US" sz="2400">
              <a:ea typeface="SimSun" charset="0"/>
            </a:endParaRPr>
          </a:p>
          <a:p>
            <a:r>
              <a:rPr lang="zh-CN" altLang="en-US" sz="2400">
                <a:ea typeface="SimSun" charset="0"/>
              </a:rPr>
              <a:t>于是就有了</a:t>
            </a:r>
            <a:r>
              <a:rPr lang="en-US" altLang="zh-CN" sz="2400">
                <a:ea typeface="SimSun" charset="0"/>
              </a:rPr>
              <a:t> ASCII </a:t>
            </a:r>
            <a:r>
              <a:rPr lang="zh-CN" altLang="en-US" sz="2400">
                <a:ea typeface="SimSun" charset="0"/>
              </a:rPr>
              <a:t>码表，他规定，每个英文字符（包括大小写字母、数字、特殊符号）都对应着一个整数。在计算机里只要存储这个的整数，就能代表这个字符了。</a:t>
            </a:r>
            <a:endParaRPr lang="zh-CN" altLang="en-US" sz="2400">
              <a:ea typeface="SimSun" charset="0"/>
            </a:endParaRPr>
          </a:p>
          <a:p>
            <a:r>
              <a:rPr lang="zh-CN" altLang="en-US" sz="2400">
                <a:ea typeface="SimSun" charset="0"/>
              </a:rPr>
              <a:t>例如</a:t>
            </a:r>
            <a:r>
              <a:rPr lang="en-US" altLang="zh-CN" sz="2400">
                <a:ea typeface="SimSun" charset="0"/>
              </a:rPr>
              <a:t> 32 </a:t>
            </a:r>
            <a:r>
              <a:rPr lang="zh-CN" altLang="en-US" sz="2400">
                <a:ea typeface="SimSun" charset="0"/>
              </a:rPr>
              <a:t>代表空格，</a:t>
            </a:r>
            <a:r>
              <a:rPr lang="en-US" altLang="zh-CN" sz="2400">
                <a:ea typeface="SimSun" charset="0"/>
              </a:rPr>
              <a:t>48 </a:t>
            </a:r>
            <a:r>
              <a:rPr lang="zh-CN" altLang="en-US" sz="2400">
                <a:ea typeface="SimSun" charset="0"/>
              </a:rPr>
              <a:t>代表</a:t>
            </a:r>
            <a:r>
              <a:rPr lang="en-US" altLang="zh-CN" sz="2400">
                <a:ea typeface="SimSun" charset="0"/>
              </a:rPr>
              <a:t> ‘0’</a:t>
            </a:r>
            <a:r>
              <a:rPr lang="zh-CN" altLang="en-US" sz="2400">
                <a:ea typeface="SimSun" charset="0"/>
              </a:rPr>
              <a:t>，</a:t>
            </a:r>
            <a:r>
              <a:rPr lang="en-US" altLang="zh-CN" sz="2400">
                <a:ea typeface="SimSun" charset="0"/>
              </a:rPr>
              <a:t>65 </a:t>
            </a:r>
            <a:r>
              <a:rPr lang="zh-CN" altLang="en-US" sz="2400">
                <a:ea typeface="SimSun" charset="0"/>
              </a:rPr>
              <a:t>代表</a:t>
            </a:r>
            <a:r>
              <a:rPr lang="en-US" altLang="zh-CN" sz="2400">
                <a:ea typeface="SimSun" charset="0"/>
              </a:rPr>
              <a:t> ‘A’</a:t>
            </a:r>
            <a:r>
              <a:rPr lang="zh-CN" altLang="en-US" sz="2400">
                <a:ea typeface="SimSun" charset="0"/>
              </a:rPr>
              <a:t>，</a:t>
            </a:r>
            <a:r>
              <a:rPr lang="en-US" altLang="zh-CN" sz="2400">
                <a:ea typeface="SimSun" charset="0"/>
              </a:rPr>
              <a:t>97 </a:t>
            </a:r>
            <a:r>
              <a:rPr lang="zh-CN" altLang="en-US" sz="2400">
                <a:ea typeface="SimSun" charset="0"/>
              </a:rPr>
              <a:t>代表</a:t>
            </a:r>
            <a:r>
              <a:rPr lang="en-US" altLang="zh-CN" sz="2400">
                <a:ea typeface="SimSun" charset="0"/>
              </a:rPr>
              <a:t> ‘a’……</a:t>
            </a:r>
            <a:endParaRPr lang="en-US" altLang="zh-CN" sz="2400">
              <a:ea typeface="SimSun" charset="0"/>
            </a:endParaRPr>
          </a:p>
          <a:p>
            <a:r>
              <a:rPr lang="en-US" altLang="zh-CN" sz="2400">
                <a:ea typeface="SimSun" charset="0"/>
              </a:rPr>
              <a:t>32~126 </a:t>
            </a:r>
            <a:r>
              <a:rPr lang="zh-CN" altLang="en-US" sz="2400">
                <a:ea typeface="SimSun" charset="0"/>
              </a:rPr>
              <a:t>这些整数就用于是表示这些</a:t>
            </a:r>
            <a:r>
              <a:rPr lang="zh-CN" altLang="en-US" sz="2400" b="1">
                <a:ea typeface="SimSun" charset="0"/>
              </a:rPr>
              <a:t>可显示字符</a:t>
            </a:r>
            <a:r>
              <a:rPr lang="en-US" altLang="zh-CN" sz="2400" b="1">
                <a:ea typeface="SimSun" charset="0"/>
                <a:sym typeface="+mn-ea"/>
              </a:rPr>
              <a:t>(printable character)</a:t>
            </a:r>
            <a:r>
              <a:rPr lang="zh-CN" altLang="en-US" sz="2400">
                <a:ea typeface="SimSun" charset="0"/>
              </a:rPr>
              <a:t>的。</a:t>
            </a:r>
            <a:endParaRPr lang="zh-CN" altLang="en-US" sz="2400">
              <a:ea typeface="SimSun" charset="0"/>
            </a:endParaRPr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1106170" y="1205865"/>
            <a:ext cx="4382770" cy="565213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>
                <a:ea typeface="SimSun" charset="0"/>
              </a:rPr>
              <a:t>计算机如何表达字符</a:t>
            </a:r>
            <a:endParaRPr lang="zh-CN" altLang="en-US">
              <a:ea typeface="SimSun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p>
            <a:r>
              <a:rPr lang="zh-CN" sz="2400">
                <a:ea typeface="SimSun" charset="0"/>
              </a:rPr>
              <a:t>除了可显示字符</a:t>
            </a:r>
            <a:r>
              <a:rPr lang="en-US" altLang="zh-CN" sz="2400">
                <a:ea typeface="SimSun" charset="0"/>
              </a:rPr>
              <a:t>(printable character)</a:t>
            </a:r>
            <a:r>
              <a:rPr lang="zh-CN" altLang="en-US" sz="2400">
                <a:ea typeface="SimSun" charset="0"/>
              </a:rPr>
              <a:t>外，</a:t>
            </a:r>
            <a:r>
              <a:rPr lang="en-US" altLang="zh-CN" sz="2400">
                <a:ea typeface="SimSun" charset="0"/>
              </a:rPr>
              <a:t>ASCII </a:t>
            </a:r>
            <a:r>
              <a:rPr lang="zh-CN" altLang="en-US" sz="2400">
                <a:ea typeface="SimSun" charset="0"/>
              </a:rPr>
              <a:t>还规定了一类特殊的</a:t>
            </a:r>
            <a:r>
              <a:rPr lang="zh-CN" altLang="en-US" sz="2400" b="1">
                <a:ea typeface="SimSun" charset="0"/>
              </a:rPr>
              <a:t>控制字符</a:t>
            </a:r>
            <a:r>
              <a:rPr lang="en-US" altLang="zh-CN" sz="2400" b="1">
                <a:ea typeface="SimSun" charset="0"/>
              </a:rPr>
              <a:t>(control character)</a:t>
            </a:r>
            <a:r>
              <a:rPr lang="zh-CN" altLang="en-US" sz="2400">
                <a:ea typeface="SimSun" charset="0"/>
              </a:rPr>
              <a:t>：</a:t>
            </a:r>
            <a:endParaRPr lang="zh-CN" altLang="en-US" sz="2400">
              <a:ea typeface="SimSun" charset="0"/>
            </a:endParaRPr>
          </a:p>
          <a:p>
            <a:r>
              <a:rPr lang="en-US" altLang="zh-CN" sz="2400">
                <a:ea typeface="SimSun" charset="0"/>
              </a:rPr>
              <a:t>0 </a:t>
            </a:r>
            <a:r>
              <a:rPr lang="zh-CN" altLang="en-US" sz="2400">
                <a:ea typeface="SimSun" charset="0"/>
              </a:rPr>
              <a:t>表示空字符（</a:t>
            </a:r>
            <a:r>
              <a:rPr lang="en-US" altLang="zh-CN" sz="2400">
                <a:ea typeface="SimSun" charset="0"/>
              </a:rPr>
              <a:t>‘\0’</a:t>
            </a:r>
            <a:r>
              <a:rPr lang="zh-CN" altLang="en-US" sz="2400">
                <a:ea typeface="SimSun" charset="0"/>
              </a:rPr>
              <a:t>）</a:t>
            </a:r>
            <a:endParaRPr lang="zh-CN" altLang="en-US" sz="2400">
              <a:ea typeface="SimSun" charset="0"/>
            </a:endParaRPr>
          </a:p>
          <a:p>
            <a:r>
              <a:rPr lang="en-US" altLang="zh-CN" sz="2400">
                <a:ea typeface="SimSun" charset="0"/>
              </a:rPr>
              <a:t>9 </a:t>
            </a:r>
            <a:r>
              <a:rPr lang="zh-CN" altLang="en-US" sz="2400">
                <a:ea typeface="SimSun" charset="0"/>
              </a:rPr>
              <a:t>表示</a:t>
            </a:r>
            <a:r>
              <a:rPr lang="en-US" altLang="zh-CN" sz="2400">
                <a:ea typeface="SimSun" charset="0"/>
              </a:rPr>
              <a:t> Tab </a:t>
            </a:r>
            <a:r>
              <a:rPr lang="zh-CN" altLang="en-US" sz="2400">
                <a:ea typeface="SimSun" charset="0"/>
              </a:rPr>
              <a:t>制表符（</a:t>
            </a:r>
            <a:r>
              <a:rPr lang="en-US" altLang="zh-CN" sz="2400">
                <a:ea typeface="SimSun" charset="0"/>
              </a:rPr>
              <a:t>‘\t’</a:t>
            </a:r>
            <a:r>
              <a:rPr lang="zh-CN" altLang="en-US" sz="2400">
                <a:ea typeface="SimSun" charset="0"/>
              </a:rPr>
              <a:t>）</a:t>
            </a:r>
            <a:endParaRPr lang="zh-CN" altLang="en-US" sz="2400">
              <a:ea typeface="SimSun" charset="0"/>
            </a:endParaRPr>
          </a:p>
          <a:p>
            <a:r>
              <a:rPr lang="en-US" altLang="zh-CN" sz="2400">
                <a:ea typeface="SimSun" charset="0"/>
              </a:rPr>
              <a:t>10 </a:t>
            </a:r>
            <a:r>
              <a:rPr lang="zh-CN" altLang="en-US" sz="2400">
                <a:ea typeface="SimSun" charset="0"/>
              </a:rPr>
              <a:t>表示换行（</a:t>
            </a:r>
            <a:r>
              <a:rPr lang="en-US" altLang="zh-CN" sz="2400">
                <a:ea typeface="SimSun" charset="0"/>
              </a:rPr>
              <a:t>‘\n’</a:t>
            </a:r>
            <a:r>
              <a:rPr lang="zh-CN" altLang="en-US" sz="2400">
                <a:ea typeface="SimSun" charset="0"/>
              </a:rPr>
              <a:t>）</a:t>
            </a:r>
            <a:endParaRPr lang="zh-CN" altLang="en-US" sz="2400">
              <a:ea typeface="SimSun" charset="0"/>
            </a:endParaRPr>
          </a:p>
          <a:p>
            <a:r>
              <a:rPr lang="en-US" altLang="zh-CN" sz="2400">
                <a:ea typeface="SimSun" charset="0"/>
              </a:rPr>
              <a:t>13 </a:t>
            </a:r>
            <a:r>
              <a:rPr lang="zh-CN" altLang="en-US" sz="2400">
                <a:ea typeface="SimSun" charset="0"/>
              </a:rPr>
              <a:t>表示回车（</a:t>
            </a:r>
            <a:r>
              <a:rPr lang="en-US" altLang="zh-CN" sz="2400">
                <a:ea typeface="SimSun" charset="0"/>
              </a:rPr>
              <a:t>‘\r’</a:t>
            </a:r>
            <a:r>
              <a:rPr lang="zh-CN" altLang="en-US" sz="2400">
                <a:ea typeface="SimSun" charset="0"/>
              </a:rPr>
              <a:t>）</a:t>
            </a:r>
            <a:endParaRPr lang="zh-CN" altLang="en-US" sz="2400">
              <a:ea typeface="SimSun" charset="0"/>
            </a:endParaRPr>
          </a:p>
          <a:p>
            <a:r>
              <a:rPr lang="en-US" altLang="zh-CN" sz="2400">
                <a:ea typeface="SimSun" charset="0"/>
              </a:rPr>
              <a:t>27 </a:t>
            </a:r>
            <a:r>
              <a:rPr lang="zh-CN" altLang="en-US" sz="2400">
                <a:ea typeface="SimSun" charset="0"/>
              </a:rPr>
              <a:t>表示</a:t>
            </a:r>
            <a:r>
              <a:rPr lang="en-US" altLang="zh-CN" sz="2400">
                <a:ea typeface="SimSun" charset="0"/>
              </a:rPr>
              <a:t> ESC </a:t>
            </a:r>
            <a:r>
              <a:rPr lang="zh-CN" altLang="en-US" sz="2400">
                <a:ea typeface="SimSun" charset="0"/>
              </a:rPr>
              <a:t>键（</a:t>
            </a:r>
            <a:r>
              <a:rPr lang="en-US" altLang="zh-CN" sz="2400">
                <a:ea typeface="SimSun" charset="0"/>
              </a:rPr>
              <a:t>‘\x1b’</a:t>
            </a:r>
            <a:r>
              <a:rPr lang="zh-CN" altLang="en-US" sz="2400">
                <a:ea typeface="SimSun" charset="0"/>
              </a:rPr>
              <a:t>）</a:t>
            </a:r>
            <a:endParaRPr lang="zh-CN" altLang="en-US" sz="2400">
              <a:ea typeface="SimSun" charset="0"/>
            </a:endParaRPr>
          </a:p>
          <a:p>
            <a:r>
              <a:rPr lang="en-US" altLang="zh-CN" sz="2400">
                <a:ea typeface="SimSun" charset="0"/>
              </a:rPr>
              <a:t>127 </a:t>
            </a:r>
            <a:r>
              <a:rPr lang="zh-CN" altLang="en-US" sz="2400">
                <a:ea typeface="SimSun" charset="0"/>
              </a:rPr>
              <a:t>表示</a:t>
            </a:r>
            <a:r>
              <a:rPr lang="en-US" altLang="zh-CN" sz="2400">
                <a:ea typeface="SimSun" charset="0"/>
              </a:rPr>
              <a:t> DEL </a:t>
            </a:r>
            <a:r>
              <a:rPr lang="zh-CN" altLang="en-US" sz="2400">
                <a:ea typeface="SimSun" charset="0"/>
              </a:rPr>
              <a:t>键（</a:t>
            </a:r>
            <a:r>
              <a:rPr lang="en-US" altLang="zh-CN" sz="2400">
                <a:ea typeface="SimSun" charset="0"/>
              </a:rPr>
              <a:t>‘\x7f’</a:t>
            </a:r>
            <a:r>
              <a:rPr lang="zh-CN" altLang="en-US" sz="2400">
                <a:ea typeface="SimSun" charset="0"/>
              </a:rPr>
              <a:t>）等</a:t>
            </a:r>
            <a:endParaRPr lang="zh-CN" altLang="en-US" sz="2400">
              <a:ea typeface="SimSun" charset="0"/>
            </a:endParaRPr>
          </a:p>
          <a:p>
            <a:r>
              <a:rPr lang="en-US" altLang="zh-CN" sz="2400">
                <a:ea typeface="SimSun" charset="0"/>
              </a:rPr>
              <a:t>0~31 </a:t>
            </a:r>
            <a:r>
              <a:rPr lang="zh-CN" altLang="en-US" sz="2400">
                <a:ea typeface="SimSun" charset="0"/>
              </a:rPr>
              <a:t>和</a:t>
            </a:r>
            <a:r>
              <a:rPr lang="en-US" altLang="zh-CN" sz="2400">
                <a:ea typeface="SimSun" charset="0"/>
              </a:rPr>
              <a:t> 127 </a:t>
            </a:r>
            <a:r>
              <a:rPr lang="zh-CN" altLang="en-US" sz="2400">
                <a:ea typeface="SimSun" charset="0"/>
              </a:rPr>
              <a:t>这些整数，就构成了</a:t>
            </a:r>
            <a:r>
              <a:rPr lang="en-US" altLang="zh-CN" sz="2400">
                <a:ea typeface="SimSun" charset="0"/>
              </a:rPr>
              <a:t> ASCII </a:t>
            </a:r>
            <a:r>
              <a:rPr lang="zh-CN" altLang="en-US" sz="2400">
                <a:ea typeface="SimSun" charset="0"/>
              </a:rPr>
              <a:t>码中控制字符的部分。</a:t>
            </a:r>
            <a:endParaRPr lang="zh-CN" altLang="en-US" sz="2400">
              <a:ea typeface="SimSun" charset="0"/>
            </a:endParaRPr>
          </a:p>
        </p:txBody>
      </p:sp>
      <p:pic>
        <p:nvPicPr>
          <p:cNvPr id="4" name="Content Placeholder 3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1509395" y="1106170"/>
            <a:ext cx="3620770" cy="575183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ea typeface="SimSun" charset="0"/>
              </a:rPr>
              <a:t>关于控制字符的一个冷知识</a:t>
            </a:r>
            <a:endParaRPr lang="zh-CN" altLang="en-US">
              <a:ea typeface="SimSun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87290" y="1600200"/>
            <a:ext cx="6595110" cy="4526280"/>
          </a:xfrm>
        </p:spPr>
        <p:txBody>
          <a:bodyPr/>
          <a:p>
            <a:r>
              <a:rPr lang="zh-CN" altLang="en-US" sz="2400">
                <a:ea typeface="SimSun" charset="0"/>
              </a:rPr>
              <a:t>在</a:t>
            </a:r>
            <a:r>
              <a:rPr lang="en-US" altLang="zh-CN" sz="2400">
                <a:ea typeface="SimSun" charset="0"/>
              </a:rPr>
              <a:t> Linux </a:t>
            </a:r>
            <a:r>
              <a:rPr lang="zh-CN" altLang="en-US" sz="2400">
                <a:ea typeface="SimSun" charset="0"/>
              </a:rPr>
              <a:t>命令行中启动</a:t>
            </a:r>
            <a:r>
              <a:rPr lang="en-US" altLang="zh-CN" sz="2400">
                <a:ea typeface="SimSun" charset="0"/>
              </a:rPr>
              <a:t> cat</a:t>
            </a:r>
            <a:r>
              <a:rPr lang="zh-CN" altLang="en-US" sz="2400">
                <a:ea typeface="SimSun" charset="0"/>
              </a:rPr>
              <a:t>。</a:t>
            </a:r>
            <a:endParaRPr lang="zh-CN" altLang="en-US" sz="2400">
              <a:ea typeface="SimSun" charset="0"/>
            </a:endParaRPr>
          </a:p>
          <a:p>
            <a:r>
              <a:rPr lang="zh-CN" altLang="en-US" sz="2400">
                <a:ea typeface="SimSun" charset="0"/>
              </a:rPr>
              <a:t>试试按</a:t>
            </a:r>
            <a:r>
              <a:rPr lang="en-US" altLang="zh-CN" sz="2400">
                <a:ea typeface="SimSun" charset="0"/>
              </a:rPr>
              <a:t> Ctrl+R</a:t>
            </a:r>
            <a:r>
              <a:rPr lang="zh-CN" altLang="en-US" sz="2400">
                <a:ea typeface="SimSun" charset="0"/>
              </a:rPr>
              <a:t>，</a:t>
            </a:r>
            <a:r>
              <a:rPr lang="en-US" altLang="zh-CN" sz="2400">
                <a:ea typeface="SimSun" charset="0"/>
              </a:rPr>
              <a:t>Ctrl+E</a:t>
            </a:r>
            <a:r>
              <a:rPr lang="zh-CN" altLang="en-US" sz="2400">
                <a:ea typeface="SimSun" charset="0"/>
              </a:rPr>
              <a:t>，</a:t>
            </a:r>
            <a:r>
              <a:rPr lang="en-US" altLang="zh-CN" sz="2400">
                <a:ea typeface="SimSun" charset="0"/>
              </a:rPr>
              <a:t>Ctrl+C </a:t>
            </a:r>
            <a:r>
              <a:rPr lang="zh-CN" altLang="en-US" sz="2400">
                <a:ea typeface="SimSun" charset="0"/>
              </a:rPr>
              <a:t>等一系列组合键，看到出现了什么？</a:t>
            </a:r>
            <a:endParaRPr lang="zh-CN" altLang="en-US" sz="2400">
              <a:ea typeface="SimSun" charset="0"/>
            </a:endParaRPr>
          </a:p>
          <a:p>
            <a:r>
              <a:rPr lang="zh-CN" altLang="en-US" sz="2400">
                <a:ea typeface="SimSun" charset="0"/>
              </a:rPr>
              <a:t>可以看到显示的字符变成了</a:t>
            </a:r>
            <a:r>
              <a:rPr lang="en-US" altLang="zh-CN" sz="2400">
                <a:ea typeface="SimSun" charset="0"/>
              </a:rPr>
              <a:t> ^R ^E ^C </a:t>
            </a:r>
            <a:r>
              <a:rPr lang="zh-CN" altLang="en-US" sz="2400">
                <a:ea typeface="SimSun" charset="0"/>
              </a:rPr>
              <a:t>等</a:t>
            </a:r>
            <a:r>
              <a:rPr lang="en-US" altLang="zh-CN" sz="2400">
                <a:ea typeface="SimSun" charset="0"/>
              </a:rPr>
              <a:t>……</a:t>
            </a:r>
            <a:endParaRPr lang="en-US" altLang="zh-CN" sz="2400">
              <a:ea typeface="SimSun" charset="0"/>
            </a:endParaRPr>
          </a:p>
          <a:p>
            <a:r>
              <a:rPr lang="zh-CN" altLang="en-US" sz="2400">
                <a:ea typeface="SimSun" charset="0"/>
              </a:rPr>
              <a:t>这是</a:t>
            </a:r>
            <a:r>
              <a:rPr lang="en-US" altLang="zh-CN" sz="2400">
                <a:ea typeface="SimSun" charset="0"/>
              </a:rPr>
              <a:t> Unix </a:t>
            </a:r>
            <a:r>
              <a:rPr lang="zh-CN" altLang="en-US" sz="2400">
                <a:ea typeface="SimSun" charset="0"/>
              </a:rPr>
              <a:t>类系统显示控制字符的一种方式。</a:t>
            </a:r>
            <a:endParaRPr lang="zh-CN" altLang="en-US" sz="2400">
              <a:ea typeface="SimSun" charset="0"/>
            </a:endParaRPr>
          </a:p>
          <a:p>
            <a:r>
              <a:rPr lang="zh-CN" altLang="en-US" sz="2400">
                <a:ea typeface="SimSun" charset="0"/>
              </a:rPr>
              <a:t>众所周知，我们常用</a:t>
            </a:r>
            <a:r>
              <a:rPr lang="en-US" altLang="zh-CN" sz="2400">
                <a:ea typeface="SimSun" charset="0"/>
              </a:rPr>
              <a:t> Ctrl+C </a:t>
            </a:r>
            <a:r>
              <a:rPr lang="zh-CN" altLang="en-US" sz="2400">
                <a:ea typeface="SimSun" charset="0"/>
              </a:rPr>
              <a:t>来发送中断信号（</a:t>
            </a:r>
            <a:r>
              <a:rPr lang="en-US" altLang="zh-CN" sz="2400">
                <a:ea typeface="SimSun" charset="0"/>
                <a:sym typeface="+mn-ea"/>
              </a:rPr>
              <a:t>SIGINT</a:t>
            </a:r>
            <a:r>
              <a:rPr lang="zh-CN" altLang="en-US" sz="2400">
                <a:ea typeface="SimSun" charset="0"/>
              </a:rPr>
              <a:t>）强制终止程序，这时常常会看到一个</a:t>
            </a:r>
            <a:r>
              <a:rPr lang="en-US" altLang="zh-CN" sz="2400">
                <a:ea typeface="SimSun" charset="0"/>
              </a:rPr>
              <a:t> ^C </a:t>
            </a:r>
            <a:r>
              <a:rPr lang="zh-CN" altLang="en-US" sz="2400">
                <a:ea typeface="SimSun" charset="0"/>
              </a:rPr>
              <a:t>的字样，就是这样出现的。这里我们的</a:t>
            </a:r>
            <a:r>
              <a:rPr lang="en-US" altLang="zh-CN" sz="2400">
                <a:ea typeface="SimSun" charset="0"/>
              </a:rPr>
              <a:t> cat </a:t>
            </a:r>
            <a:r>
              <a:rPr lang="zh-CN" altLang="en-US" sz="2400">
                <a:ea typeface="SimSun" charset="0"/>
              </a:rPr>
              <a:t>程序收到</a:t>
            </a:r>
            <a:r>
              <a:rPr lang="en-US" altLang="zh-CN" sz="2400">
                <a:ea typeface="SimSun" charset="0"/>
              </a:rPr>
              <a:t> ^C </a:t>
            </a:r>
            <a:r>
              <a:rPr lang="zh-CN" altLang="en-US" sz="2400">
                <a:ea typeface="SimSun" charset="0"/>
              </a:rPr>
              <a:t>以后，就直接终止退出了。</a:t>
            </a:r>
            <a:endParaRPr lang="zh-CN" altLang="en-US" sz="2400">
              <a:ea typeface="SimSun" charset="0"/>
            </a:endParaRPr>
          </a:p>
        </p:txBody>
      </p:sp>
      <p:pic>
        <p:nvPicPr>
          <p:cNvPr id="7" name="Content Placeholder 6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635" y="3447415"/>
            <a:ext cx="4966335" cy="94996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ea typeface="SimSun" charset="0"/>
              </a:rPr>
              <a:t>关于控制字符的一个冷知识</a:t>
            </a:r>
            <a:endParaRPr lang="zh-CN" altLang="en-US">
              <a:ea typeface="SimSun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87290" y="1600200"/>
            <a:ext cx="6595110" cy="4526280"/>
          </a:xfrm>
        </p:spPr>
        <p:txBody>
          <a:bodyPr/>
          <a:p>
            <a:r>
              <a:rPr lang="zh-CN" altLang="en-US" sz="2000">
                <a:ea typeface="SimSun" charset="0"/>
                <a:sym typeface="+mn-ea"/>
              </a:rPr>
              <a:t>除此之外，因为</a:t>
            </a:r>
            <a:r>
              <a:rPr lang="en-US" altLang="zh-CN" sz="2000">
                <a:ea typeface="SimSun" charset="0"/>
                <a:sym typeface="+mn-ea"/>
              </a:rPr>
              <a:t> ^D </a:t>
            </a:r>
            <a:r>
              <a:rPr lang="zh-CN" altLang="en-US" sz="2000">
                <a:ea typeface="SimSun" charset="0"/>
                <a:sym typeface="+mn-ea"/>
              </a:rPr>
              <a:t>是</a:t>
            </a:r>
            <a:r>
              <a:rPr lang="zh-CN" altLang="en-US" sz="2000">
                <a:ea typeface="SimSun" charset="0"/>
                <a:sym typeface="+mn-ea"/>
              </a:rPr>
              <a:t>“</a:t>
            </a:r>
            <a:r>
              <a:rPr lang="zh-CN" altLang="en-US" sz="2000">
                <a:ea typeface="SimSun" charset="0"/>
                <a:sym typeface="+mn-ea"/>
              </a:rPr>
              <a:t>传输终止符”，还可以在控制台输入</a:t>
            </a:r>
            <a:r>
              <a:rPr lang="en-US" altLang="zh-CN" sz="2000">
                <a:ea typeface="SimSun" charset="0"/>
                <a:sym typeface="+mn-ea"/>
              </a:rPr>
              <a:t> Ctrl+D </a:t>
            </a:r>
            <a:r>
              <a:rPr lang="zh-CN" altLang="en-US" sz="2000">
                <a:ea typeface="SimSun" charset="0"/>
                <a:sym typeface="+mn-ea"/>
              </a:rPr>
              <a:t>来关闭标准输入流，终止正在读取他的程序。</a:t>
            </a:r>
            <a:endParaRPr lang="zh-CN" altLang="en-US" sz="2000">
              <a:ea typeface="SimSun" charset="0"/>
              <a:sym typeface="+mn-ea"/>
            </a:endParaRPr>
          </a:p>
          <a:p>
            <a:r>
              <a:rPr lang="zh-CN" altLang="en-US" sz="2000">
                <a:ea typeface="SimSun" charset="0"/>
                <a:sym typeface="+mn-ea"/>
              </a:rPr>
              <a:t>小彭老师常用</a:t>
            </a:r>
            <a:r>
              <a:rPr lang="en-US" altLang="zh-CN" sz="2000">
                <a:ea typeface="SimSun" charset="0"/>
                <a:sym typeface="+mn-ea"/>
              </a:rPr>
              <a:t> Ctrl+D </a:t>
            </a:r>
            <a:r>
              <a:rPr lang="zh-CN" altLang="en-US" sz="2000">
                <a:ea typeface="SimSun" charset="0"/>
                <a:sym typeface="+mn-ea"/>
              </a:rPr>
              <a:t>来快速关闭一个</a:t>
            </a:r>
            <a:r>
              <a:rPr lang="en-US" altLang="zh-CN" sz="2000">
                <a:ea typeface="SimSun" charset="0"/>
                <a:sym typeface="+mn-ea"/>
              </a:rPr>
              <a:t> shell</a:t>
            </a:r>
            <a:r>
              <a:rPr lang="zh-CN" altLang="en-US" sz="2000">
                <a:ea typeface="SimSun" charset="0"/>
                <a:sym typeface="+mn-ea"/>
              </a:rPr>
              <a:t>（和输入</a:t>
            </a:r>
            <a:r>
              <a:rPr lang="en-US" altLang="zh-CN" sz="2000">
                <a:ea typeface="SimSun" charset="0"/>
                <a:sym typeface="+mn-ea"/>
              </a:rPr>
              <a:t> exit </a:t>
            </a:r>
            <a:r>
              <a:rPr lang="zh-CN" altLang="en-US" sz="2000">
                <a:ea typeface="SimSun" charset="0"/>
                <a:sym typeface="+mn-ea"/>
              </a:rPr>
              <a:t>命令的效果一样）。</a:t>
            </a:r>
            <a:endParaRPr lang="zh-CN" altLang="en-US" sz="2000">
              <a:ea typeface="SimSun" charset="0"/>
              <a:sym typeface="+mn-ea"/>
            </a:endParaRPr>
          </a:p>
          <a:p>
            <a:r>
              <a:rPr lang="zh-CN" altLang="en-US" sz="2000">
                <a:ea typeface="SimSun" charset="0"/>
              </a:rPr>
              <a:t>以及按</a:t>
            </a:r>
            <a:r>
              <a:rPr lang="en-US" altLang="zh-CN" sz="2000">
                <a:ea typeface="SimSun" charset="0"/>
              </a:rPr>
              <a:t> Ctrl+I </a:t>
            </a:r>
            <a:r>
              <a:rPr lang="zh-CN" altLang="en-US" sz="2000">
                <a:ea typeface="SimSun" charset="0"/>
              </a:rPr>
              <a:t>的效果其实和</a:t>
            </a:r>
            <a:r>
              <a:rPr lang="en-US" altLang="zh-CN" sz="2000">
                <a:ea typeface="SimSun" charset="0"/>
              </a:rPr>
              <a:t> Tab </a:t>
            </a:r>
            <a:r>
              <a:rPr lang="zh-CN" altLang="en-US" sz="2000">
                <a:ea typeface="SimSun" charset="0"/>
              </a:rPr>
              <a:t>键一样，按</a:t>
            </a:r>
            <a:r>
              <a:rPr lang="en-US" altLang="zh-CN" sz="2000">
                <a:ea typeface="SimSun" charset="0"/>
              </a:rPr>
              <a:t> Ctrl+J </a:t>
            </a:r>
            <a:r>
              <a:rPr lang="zh-CN" altLang="en-US" sz="2000">
                <a:ea typeface="SimSun" charset="0"/>
              </a:rPr>
              <a:t>的效果和</a:t>
            </a:r>
            <a:r>
              <a:rPr lang="en-US" altLang="zh-CN" sz="2000">
                <a:ea typeface="SimSun" charset="0"/>
              </a:rPr>
              <a:t> Enter </a:t>
            </a:r>
            <a:r>
              <a:rPr lang="zh-CN" altLang="en-US" sz="2000">
                <a:ea typeface="SimSun" charset="0"/>
              </a:rPr>
              <a:t>键一样，按</a:t>
            </a:r>
            <a:r>
              <a:rPr lang="en-US" altLang="zh-CN" sz="2000">
                <a:ea typeface="SimSun" charset="0"/>
              </a:rPr>
              <a:t> Ctrl+H </a:t>
            </a:r>
            <a:r>
              <a:rPr lang="zh-CN" altLang="en-US" sz="2000">
                <a:ea typeface="SimSun" charset="0"/>
              </a:rPr>
              <a:t>的效果和退格键一样。</a:t>
            </a:r>
            <a:endParaRPr lang="zh-CN" altLang="en-US" sz="2000">
              <a:ea typeface="SimSun" charset="0"/>
            </a:endParaRPr>
          </a:p>
          <a:p>
            <a:r>
              <a:rPr lang="zh-CN" altLang="en-US" sz="2000">
                <a:ea typeface="SimSun" charset="0"/>
              </a:rPr>
              <a:t>这是因为</a:t>
            </a:r>
            <a:r>
              <a:rPr lang="en-US" altLang="zh-CN" sz="2000">
                <a:ea typeface="SimSun" charset="0"/>
              </a:rPr>
              <a:t> ASCII </a:t>
            </a:r>
            <a:r>
              <a:rPr lang="zh-CN" altLang="en-US" sz="2000">
                <a:ea typeface="SimSun" charset="0"/>
              </a:rPr>
              <a:t>表中规定</a:t>
            </a:r>
            <a:r>
              <a:rPr lang="en-US" altLang="zh-CN" sz="2000">
                <a:ea typeface="SimSun" charset="0"/>
              </a:rPr>
              <a:t> ^I </a:t>
            </a:r>
            <a:r>
              <a:rPr lang="zh-CN" altLang="en-US" sz="2000">
                <a:ea typeface="SimSun" charset="0"/>
              </a:rPr>
              <a:t>就是</a:t>
            </a:r>
            <a:r>
              <a:rPr lang="en-US" altLang="zh-CN" sz="2000">
                <a:ea typeface="SimSun" charset="0"/>
              </a:rPr>
              <a:t> ‘\t’</a:t>
            </a:r>
            <a:r>
              <a:rPr lang="zh-CN" altLang="en-US" sz="2000">
                <a:ea typeface="SimSun" charset="0"/>
              </a:rPr>
              <a:t>，</a:t>
            </a:r>
            <a:r>
              <a:rPr lang="en-US" altLang="zh-CN" sz="2000">
                <a:ea typeface="SimSun" charset="0"/>
              </a:rPr>
              <a:t>^J </a:t>
            </a:r>
            <a:r>
              <a:rPr lang="zh-CN" altLang="en-US" sz="2000">
                <a:ea typeface="SimSun" charset="0"/>
              </a:rPr>
              <a:t>就是</a:t>
            </a:r>
            <a:r>
              <a:rPr lang="en-US" altLang="zh-CN" sz="2000">
                <a:ea typeface="SimSun" charset="0"/>
              </a:rPr>
              <a:t> ‘\n’</a:t>
            </a:r>
            <a:r>
              <a:rPr lang="zh-CN" altLang="en-US" sz="2000">
                <a:ea typeface="SimSun" charset="0"/>
              </a:rPr>
              <a:t>，</a:t>
            </a:r>
            <a:r>
              <a:rPr lang="en-US" altLang="zh-CN" sz="2000">
                <a:ea typeface="SimSun" charset="0"/>
              </a:rPr>
              <a:t>^H </a:t>
            </a:r>
            <a:r>
              <a:rPr lang="zh-CN" altLang="en-US" sz="2000">
                <a:ea typeface="SimSun" charset="0"/>
              </a:rPr>
              <a:t>就是</a:t>
            </a:r>
            <a:r>
              <a:rPr lang="en-US" altLang="zh-CN" sz="2000">
                <a:ea typeface="SimSun" charset="0"/>
              </a:rPr>
              <a:t> ‘\b’</a:t>
            </a:r>
            <a:r>
              <a:rPr lang="zh-CN" altLang="en-US" sz="2000">
                <a:ea typeface="SimSun" charset="0"/>
              </a:rPr>
              <a:t>，所以以前原始的计算机键盘上其实还没有</a:t>
            </a:r>
            <a:r>
              <a:rPr lang="en-US" altLang="zh-CN" sz="2000">
                <a:ea typeface="SimSun" charset="0"/>
              </a:rPr>
              <a:t> Enter </a:t>
            </a:r>
            <a:r>
              <a:rPr lang="zh-CN" altLang="en-US" sz="2000">
                <a:ea typeface="SimSun" charset="0"/>
              </a:rPr>
              <a:t>键，大家都是按</a:t>
            </a:r>
            <a:r>
              <a:rPr lang="en-US" altLang="zh-CN" sz="2000">
                <a:ea typeface="SimSun" charset="0"/>
              </a:rPr>
              <a:t> Ctrl+J </a:t>
            </a:r>
            <a:r>
              <a:rPr lang="zh-CN" altLang="en-US" sz="2000">
                <a:ea typeface="SimSun" charset="0"/>
              </a:rPr>
              <a:t>来换行的</a:t>
            </a:r>
            <a:r>
              <a:rPr lang="en-US" altLang="zh-CN" sz="2000">
                <a:ea typeface="SimSun" charset="0"/>
              </a:rPr>
              <a:t>……</a:t>
            </a:r>
            <a:endParaRPr lang="zh-CN" altLang="en-US" sz="2000">
              <a:ea typeface="SimSun" charset="0"/>
            </a:endParaRPr>
          </a:p>
          <a:p>
            <a:r>
              <a:rPr lang="zh-CN" altLang="en-US" sz="2000">
                <a:ea typeface="SimSun" charset="0"/>
              </a:rPr>
              <a:t>不过，如果直接在控制台输入</a:t>
            </a:r>
            <a:r>
              <a:rPr lang="en-US" altLang="zh-CN" sz="2000">
                <a:ea typeface="SimSun" charset="0"/>
              </a:rPr>
              <a:t> ‘^’ </a:t>
            </a:r>
            <a:r>
              <a:rPr lang="zh-CN" altLang="en-US" sz="2000">
                <a:ea typeface="SimSun" charset="0"/>
              </a:rPr>
              <a:t>和</a:t>
            </a:r>
            <a:r>
              <a:rPr lang="en-US" altLang="zh-CN" sz="2000">
                <a:ea typeface="SimSun" charset="0"/>
              </a:rPr>
              <a:t> ‘C’ </a:t>
            </a:r>
            <a:r>
              <a:rPr lang="zh-CN" altLang="en-US" sz="2000">
                <a:ea typeface="SimSun" charset="0"/>
              </a:rPr>
              <a:t>两个字符并没有</a:t>
            </a:r>
            <a:r>
              <a:rPr lang="en-US" altLang="zh-CN" sz="2000">
                <a:ea typeface="SimSun" charset="0"/>
              </a:rPr>
              <a:t> Ctrl+C </a:t>
            </a:r>
            <a:r>
              <a:rPr lang="zh-CN" altLang="en-US" sz="2000">
                <a:ea typeface="SimSun" charset="0"/>
              </a:rPr>
              <a:t>的效果哦！因为</a:t>
            </a:r>
            <a:r>
              <a:rPr lang="en-US" altLang="zh-CN" sz="2000">
                <a:ea typeface="SimSun" charset="0"/>
              </a:rPr>
              <a:t> ‘^C’ </a:t>
            </a:r>
            <a:r>
              <a:rPr lang="zh-CN" altLang="en-US" sz="2000">
                <a:ea typeface="SimSun" charset="0"/>
              </a:rPr>
              <a:t>是</a:t>
            </a:r>
            <a:r>
              <a:rPr lang="en-US" altLang="zh-CN" sz="2000">
                <a:ea typeface="SimSun" charset="0"/>
              </a:rPr>
              <a:t> Ctrl+C </a:t>
            </a:r>
            <a:r>
              <a:rPr lang="zh-CN" altLang="en-US" sz="2000">
                <a:ea typeface="SimSun" charset="0"/>
              </a:rPr>
              <a:t>输入之后一次性显示出来的，并不是真的说</a:t>
            </a:r>
            <a:r>
              <a:rPr lang="en-US" altLang="zh-CN" sz="2000">
                <a:ea typeface="SimSun" charset="0"/>
              </a:rPr>
              <a:t> Ctrl </a:t>
            </a:r>
            <a:r>
              <a:rPr lang="zh-CN" altLang="en-US" sz="2000">
                <a:ea typeface="SimSun" charset="0"/>
              </a:rPr>
              <a:t>就是</a:t>
            </a:r>
            <a:r>
              <a:rPr lang="en-US" altLang="zh-CN" sz="2000">
                <a:ea typeface="SimSun" charset="0"/>
              </a:rPr>
              <a:t> ‘^’ </a:t>
            </a:r>
            <a:r>
              <a:rPr lang="zh-CN" altLang="en-US" sz="2000">
                <a:ea typeface="SimSun" charset="0"/>
              </a:rPr>
              <a:t>这个字符。</a:t>
            </a:r>
            <a:endParaRPr lang="en-US" altLang="zh-CN" sz="2000">
              <a:ea typeface="SimSun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6575" y="5028565"/>
            <a:ext cx="4895850" cy="3143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725" y="5680075"/>
            <a:ext cx="4838700" cy="676275"/>
          </a:xfrm>
          <a:prstGeom prst="rect">
            <a:avLst/>
          </a:prstGeom>
        </p:spPr>
      </p:pic>
      <p:pic>
        <p:nvPicPr>
          <p:cNvPr id="10" name="Content Placeholder 6"/>
          <p:cNvPicPr>
            <a:picLocks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0" y="3422650"/>
            <a:ext cx="5030470" cy="9620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en-US"/>
              <a:t>C </a:t>
            </a:r>
            <a:r>
              <a:rPr lang="zh-CN" altLang="en-US">
                <a:ea typeface="SimSun" charset="0"/>
              </a:rPr>
              <a:t>语言</a:t>
            </a:r>
            <a:endParaRPr lang="zh-CN" altLang="en-US">
              <a:ea typeface="SimSun" charset="0"/>
            </a:endParaRP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p>
            <a:r>
              <a:rPr lang="zh-CN" altLang="en-US">
                <a:ea typeface="SimSun" charset="0"/>
              </a:rPr>
              <a:t>第</a:t>
            </a:r>
            <a:r>
              <a:rPr lang="en-US" altLang="zh-CN">
                <a:ea typeface="SimSun" charset="0"/>
              </a:rPr>
              <a:t> 2 </a:t>
            </a:r>
            <a:r>
              <a:rPr lang="zh-CN" altLang="en-US">
                <a:ea typeface="SimSun" charset="0"/>
              </a:rPr>
              <a:t>章</a:t>
            </a:r>
            <a:endParaRPr lang="zh-CN" altLang="en-US">
              <a:ea typeface="SimSun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7DB6EF"/>
      </a:accent1>
      <a:accent2>
        <a:srgbClr val="C0504D"/>
      </a:accent2>
      <a:accent3>
        <a:srgbClr val="FFFFFF"/>
      </a:accent3>
      <a:accent4>
        <a:srgbClr val="000000"/>
      </a:accent4>
      <a:accent5>
        <a:srgbClr val="C0D7F5"/>
      </a:accent5>
      <a:accent6>
        <a:srgbClr val="AC4744"/>
      </a:accent6>
      <a:hlink>
        <a:srgbClr val="0066CC"/>
      </a:hlink>
      <a:folHlink>
        <a:srgbClr val="800080"/>
      </a:folHlink>
    </a:clrScheme>
    <a:fontScheme name="">
      <a:majorFont>
        <a:latin typeface="Arial"/>
        <a:ea typeface="Arial"/>
        <a:cs typeface=""/>
      </a:majorFont>
      <a:minorFont>
        <a:latin typeface="Arial"/>
        <a:ea typeface="Ari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4"/>
        </a:accent5>
        <a:accent6>
          <a:srgbClr val="E5895B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7B7E5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BFAF7"/>
        </a:accent3>
        <a:accent4>
          <a:srgbClr val="000000"/>
        </a:accent4>
        <a:accent5>
          <a:srgbClr val="FFFFFF"/>
        </a:accent5>
        <a:accent6>
          <a:srgbClr val="7EB1E5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7B7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8080"/>
        </a:lt1>
        <a:dk2>
          <a:srgbClr val="FFFF99"/>
        </a:dk2>
        <a:lt2>
          <a:srgbClr val="005A58"/>
        </a:lt2>
        <a:accent1>
          <a:srgbClr val="006462"/>
        </a:accent1>
        <a:accent2>
          <a:srgbClr val="6D6FC7"/>
        </a:accent2>
        <a:accent3>
          <a:srgbClr val="AAC1C1"/>
        </a:accent3>
        <a:accent4>
          <a:srgbClr val="DCDCDC"/>
        </a:accent4>
        <a:accent5>
          <a:srgbClr val="AAB8B8"/>
        </a:accent5>
        <a:accent6>
          <a:srgbClr val="6163B2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800000"/>
        </a:lt1>
        <a:dk2>
          <a:srgbClr val="DFD293"/>
        </a:dk2>
        <a:lt2>
          <a:srgbClr val="5C1F00"/>
        </a:lt2>
        <a:accent1>
          <a:srgbClr val="CC3300"/>
        </a:accent1>
        <a:accent2>
          <a:srgbClr val="BE7960"/>
        </a:accent2>
        <a:accent3>
          <a:srgbClr val="C1AAAA"/>
        </a:accent3>
        <a:accent4>
          <a:srgbClr val="DCDCDC"/>
        </a:accent4>
        <a:accent5>
          <a:srgbClr val="E2ADAA"/>
        </a:accent5>
        <a:accent6>
          <a:srgbClr val="AA6C55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CCFFFF"/>
        </a:dk2>
        <a:lt2>
          <a:srgbClr val="003366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CDCDC"/>
        </a:accent4>
        <a:accent5>
          <a:srgbClr val="ADB9E2"/>
        </a:accent5>
        <a:accent6>
          <a:srgbClr val="009D0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00"/>
        </a:lt1>
        <a:dk2>
          <a:srgbClr val="E3EBF1"/>
        </a:dk2>
        <a:lt2>
          <a:srgbClr val="336699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CDCDC"/>
        </a:accent4>
        <a:accent5>
          <a:srgbClr val="AAADCA"/>
        </a:accent5>
        <a:accent6>
          <a:srgbClr val="3E7B43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86B5D"/>
        </a:lt1>
        <a:dk2>
          <a:srgbClr val="D1D1CB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CDCDC"/>
        </a:accent4>
        <a:accent5>
          <a:srgbClr val="C7C7C1"/>
        </a:accent5>
        <a:accent6>
          <a:srgbClr val="728D96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66699"/>
        </a:lt1>
        <a:dk2>
          <a:srgbClr val="FFFFFF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B9B9CA"/>
        </a:accent3>
        <a:accent4>
          <a:srgbClr val="DCDCDC"/>
        </a:accent4>
        <a:accent5>
          <a:srgbClr val="B7B5BF"/>
        </a:accent5>
        <a:accent6>
          <a:srgbClr val="5B5BE5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23E26"/>
        </a:lt1>
        <a:dk2>
          <a:srgbClr val="DFC08D"/>
        </a:dk2>
        <a:lt2>
          <a:srgbClr val="2D2015"/>
        </a:lt2>
        <a:accent1>
          <a:srgbClr val="8C7B70"/>
        </a:accent1>
        <a:accent2>
          <a:srgbClr val="8F5F2F"/>
        </a:accent2>
        <a:accent3>
          <a:srgbClr val="B3AFAB"/>
        </a:accent3>
        <a:accent4>
          <a:srgbClr val="DCDCDC"/>
        </a:accent4>
        <a:accent5>
          <a:srgbClr val="C5BFBC"/>
        </a:accent5>
        <a:accent6>
          <a:srgbClr val="805529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7DB6EF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C0D7F5"/>
        </a:accent5>
        <a:accent6>
          <a:srgbClr val="AC4744"/>
        </a:accent6>
        <a:hlink>
          <a:srgbClr val="0066CC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2865</Words>
  <Application>WPS Presentation</Application>
  <PresentationFormat>宽屏</PresentationFormat>
  <Paragraphs>112</Paragraphs>
  <Slides>18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9" baseType="lpstr">
      <vt:lpstr>Arial</vt:lpstr>
      <vt:lpstr>SimSun</vt:lpstr>
      <vt:lpstr>Wingdings</vt:lpstr>
      <vt:lpstr>Liberation Sans</vt:lpstr>
      <vt:lpstr>SimSun</vt:lpstr>
      <vt:lpstr>文泉驿微米黑</vt:lpstr>
      <vt:lpstr>SimSun</vt:lpstr>
      <vt:lpstr>Microsoft YaHei</vt:lpstr>
      <vt:lpstr>Arial Unicode MS</vt:lpstr>
      <vt:lpstr>MathJax_Vector</vt:lpstr>
      <vt:lpstr>Default Design</vt:lpstr>
      <vt:lpstr>C++ 标准库系列课 之 字符串那些事</vt:lpstr>
      <vt:lpstr>课程安排</vt:lpstr>
      <vt:lpstr>C 语言</vt:lpstr>
      <vt:lpstr>计算机如何表达字符</vt:lpstr>
      <vt:lpstr>计算机如何表达字符</vt:lpstr>
      <vt:lpstr>计算机如何表达字符</vt:lpstr>
      <vt:lpstr>PowerPoint 演示文稿</vt:lpstr>
      <vt:lpstr>关于控制字符的一个冷知识</vt:lpstr>
      <vt:lpstr>PowerPoint 演示文稿</vt:lpstr>
      <vt:lpstr>何谓字符串</vt:lpstr>
      <vt:lpstr>PowerPoint 演示文稿</vt:lpstr>
      <vt:lpstr>“char 即整数”思想应用举例</vt:lpstr>
      <vt:lpstr>“char 即整数”思想应用举例</vt:lpstr>
      <vt:lpstr>PowerPoint 演示文稿</vt:lpstr>
      <vt:lpstr>帮手函数大全</vt:lpstr>
      <vt:lpstr>关于 char 的一个超级冷知识</vt:lpstr>
      <vt:lpstr>关于 char 类型的一个冷知识</vt:lpstr>
      <vt:lpstr>何谓字符串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bate</dc:creator>
  <cp:lastModifiedBy>bate</cp:lastModifiedBy>
  <cp:revision>107</cp:revision>
  <dcterms:created xsi:type="dcterms:W3CDTF">2022-07-09T06:57:35Z</dcterms:created>
  <dcterms:modified xsi:type="dcterms:W3CDTF">2022-07-09T06:57:35Z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1033-11.1.0.10702</vt:lpwstr>
  </property>
</Properties>
</file>